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11" r:id="rId100"/>
  </p:sldMasterIdLst>
  <p:notesMasterIdLst>
    <p:notesMasterId r:id="rId148"/>
  </p:notesMasterIdLst>
  <p:handoutMasterIdLst>
    <p:handoutMasterId r:id="rId149"/>
  </p:handoutMasterIdLst>
  <p:sldIdLst>
    <p:sldId id="2147482497" r:id="rId101"/>
    <p:sldId id="2147482499" r:id="rId102"/>
    <p:sldId id="2147482509" r:id="rId103"/>
    <p:sldId id="2147482535" r:id="rId104"/>
    <p:sldId id="2147482510" r:id="rId105"/>
    <p:sldId id="2147482538" r:id="rId106"/>
    <p:sldId id="2147482521" r:id="rId107"/>
    <p:sldId id="2147482511" r:id="rId108"/>
    <p:sldId id="2147482539" r:id="rId109"/>
    <p:sldId id="2147482540" r:id="rId110"/>
    <p:sldId id="2147482523" r:id="rId111"/>
    <p:sldId id="2147482512" r:id="rId112"/>
    <p:sldId id="2147482524" r:id="rId113"/>
    <p:sldId id="2147482541" r:id="rId114"/>
    <p:sldId id="2147482525" r:id="rId115"/>
    <p:sldId id="2147482526" r:id="rId116"/>
    <p:sldId id="2147482542" r:id="rId117"/>
    <p:sldId id="2147482544" r:id="rId118"/>
    <p:sldId id="2147482527" r:id="rId119"/>
    <p:sldId id="2147482528" r:id="rId120"/>
    <p:sldId id="2147482522" r:id="rId121"/>
    <p:sldId id="2147482513" r:id="rId122"/>
    <p:sldId id="2147482549" r:id="rId123"/>
    <p:sldId id="2147482548" r:id="rId124"/>
    <p:sldId id="2147482547" r:id="rId125"/>
    <p:sldId id="2147482514" r:id="rId126"/>
    <p:sldId id="2147482530" r:id="rId127"/>
    <p:sldId id="2147482531" r:id="rId128"/>
    <p:sldId id="2147482515" r:id="rId129"/>
    <p:sldId id="2147482546" r:id="rId130"/>
    <p:sldId id="2147482532" r:id="rId131"/>
    <p:sldId id="2147482533" r:id="rId132"/>
    <p:sldId id="2147482551" r:id="rId133"/>
    <p:sldId id="2147482550" r:id="rId134"/>
    <p:sldId id="2147482545" r:id="rId135"/>
    <p:sldId id="2147482559" r:id="rId136"/>
    <p:sldId id="2147482518" r:id="rId137"/>
    <p:sldId id="2147482519" r:id="rId138"/>
    <p:sldId id="2147482552" r:id="rId139"/>
    <p:sldId id="2147482553" r:id="rId140"/>
    <p:sldId id="2147482560" r:id="rId141"/>
    <p:sldId id="2147482554" r:id="rId142"/>
    <p:sldId id="2147482557" r:id="rId143"/>
    <p:sldId id="2147482555" r:id="rId144"/>
    <p:sldId id="2147482556" r:id="rId145"/>
    <p:sldId id="2147482558" r:id="rId146"/>
    <p:sldId id="2147482508" r:id="rId14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53F028-A2E4-E24B-A222-7DB4617B18BB}">
          <p14:sldIdLst>
            <p14:sldId id="2147482497"/>
            <p14:sldId id="2147482499"/>
            <p14:sldId id="2147482509"/>
            <p14:sldId id="2147482535"/>
            <p14:sldId id="2147482510"/>
            <p14:sldId id="2147482538"/>
            <p14:sldId id="2147482521"/>
            <p14:sldId id="2147482511"/>
            <p14:sldId id="2147482539"/>
            <p14:sldId id="2147482540"/>
            <p14:sldId id="2147482523"/>
            <p14:sldId id="2147482512"/>
            <p14:sldId id="2147482524"/>
            <p14:sldId id="2147482541"/>
            <p14:sldId id="2147482525"/>
            <p14:sldId id="2147482526"/>
            <p14:sldId id="2147482542"/>
            <p14:sldId id="2147482544"/>
            <p14:sldId id="2147482527"/>
            <p14:sldId id="2147482528"/>
            <p14:sldId id="2147482522"/>
            <p14:sldId id="2147482513"/>
            <p14:sldId id="2147482549"/>
            <p14:sldId id="2147482548"/>
            <p14:sldId id="2147482547"/>
            <p14:sldId id="2147482514"/>
            <p14:sldId id="2147482530"/>
            <p14:sldId id="2147482531"/>
            <p14:sldId id="2147482515"/>
            <p14:sldId id="2147482546"/>
            <p14:sldId id="2147482532"/>
            <p14:sldId id="2147482533"/>
            <p14:sldId id="2147482551"/>
            <p14:sldId id="2147482550"/>
            <p14:sldId id="2147482545"/>
            <p14:sldId id="2147482559"/>
            <p14:sldId id="2147482518"/>
            <p14:sldId id="2147482519"/>
            <p14:sldId id="2147482552"/>
            <p14:sldId id="2147482553"/>
            <p14:sldId id="2147482560"/>
            <p14:sldId id="2147482554"/>
            <p14:sldId id="2147482557"/>
            <p14:sldId id="2147482555"/>
            <p14:sldId id="2147482556"/>
            <p14:sldId id="2147482558"/>
            <p14:sldId id="21474825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D151C51B-0BBA-E1CE-6FFA-B243C130D7E0}" name="Chanioglou, Konstantinos" initials="KC" userId="S::k.chanioglou@student.tue.nl::c0292eed-e682-465f-bc42-5529bf28649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B"/>
    <a:srgbClr val="CBCCD5"/>
    <a:srgbClr val="0B5FD9"/>
    <a:srgbClr val="0B5ED7"/>
    <a:srgbClr val="FFDFDB"/>
    <a:srgbClr val="FFE050"/>
    <a:srgbClr val="FFED5E"/>
    <a:srgbClr val="02ABB1"/>
    <a:srgbClr val="00666F"/>
    <a:srgbClr val="FCFC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3BD8AB-EF30-4C63-93BE-4EDC3F8A0A5D}" v="714" dt="2025-07-16T12:21:59.1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4286" autoAdjust="0"/>
  </p:normalViewPr>
  <p:slideViewPr>
    <p:cSldViewPr snapToGrid="0">
      <p:cViewPr varScale="1">
        <p:scale>
          <a:sx n="94" d="100"/>
          <a:sy n="94" d="100"/>
        </p:scale>
        <p:origin x="2130" y="78"/>
      </p:cViewPr>
      <p:guideLst>
        <p:guide orient="horz" pos="1620"/>
        <p:guide pos="2880"/>
      </p:guideLst>
    </p:cSldViewPr>
  </p:slideViewPr>
  <p:outlineViewPr>
    <p:cViewPr>
      <p:scale>
        <a:sx n="70" d="100"/>
        <a:sy n="70" d="100"/>
      </p:scale>
      <p:origin x="-80" y="-5019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292"/>
    </p:cViewPr>
  </p:sorterViewPr>
  <p:notesViewPr>
    <p:cSldViewPr snapToGrid="0" showGuides="1">
      <p:cViewPr>
        <p:scale>
          <a:sx n="109" d="100"/>
          <a:sy n="109" d="100"/>
        </p:scale>
        <p:origin x="3666" y="456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7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63" Type="http://schemas.openxmlformats.org/officeDocument/2006/relationships/customXml" Target="../customXml/item63.xml"/><Relationship Id="rId84" Type="http://schemas.openxmlformats.org/officeDocument/2006/relationships/customXml" Target="../customXml/item84.xml"/><Relationship Id="rId138" Type="http://schemas.openxmlformats.org/officeDocument/2006/relationships/slide" Target="slides/slide38.xml"/><Relationship Id="rId107" Type="http://schemas.openxmlformats.org/officeDocument/2006/relationships/slide" Target="slides/slide7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53" Type="http://schemas.openxmlformats.org/officeDocument/2006/relationships/customXml" Target="../customXml/item53.xml"/><Relationship Id="rId74" Type="http://schemas.openxmlformats.org/officeDocument/2006/relationships/customXml" Target="../customXml/item74.xml"/><Relationship Id="rId128" Type="http://schemas.openxmlformats.org/officeDocument/2006/relationships/slide" Target="slides/slide28.xml"/><Relationship Id="rId149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95" Type="http://schemas.openxmlformats.org/officeDocument/2006/relationships/customXml" Target="../customXml/item95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customXml" Target="../customXml/item69.xml"/><Relationship Id="rId113" Type="http://schemas.openxmlformats.org/officeDocument/2006/relationships/slide" Target="slides/slide13.xml"/><Relationship Id="rId118" Type="http://schemas.openxmlformats.org/officeDocument/2006/relationships/slide" Target="slides/slide18.xml"/><Relationship Id="rId134" Type="http://schemas.openxmlformats.org/officeDocument/2006/relationships/slide" Target="slides/slide34.xml"/><Relationship Id="rId139" Type="http://schemas.openxmlformats.org/officeDocument/2006/relationships/slide" Target="slides/slide39.xml"/><Relationship Id="rId80" Type="http://schemas.openxmlformats.org/officeDocument/2006/relationships/customXml" Target="../customXml/item80.xml"/><Relationship Id="rId85" Type="http://schemas.openxmlformats.org/officeDocument/2006/relationships/customXml" Target="../customXml/item85.xml"/><Relationship Id="rId150" Type="http://schemas.openxmlformats.org/officeDocument/2006/relationships/presProps" Target="presProps.xml"/><Relationship Id="rId155" Type="http://schemas.microsoft.com/office/2018/10/relationships/authors" Target="authors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slide" Target="slides/slide3.xml"/><Relationship Id="rId108" Type="http://schemas.openxmlformats.org/officeDocument/2006/relationships/slide" Target="slides/slide8.xml"/><Relationship Id="rId124" Type="http://schemas.openxmlformats.org/officeDocument/2006/relationships/slide" Target="slides/slide24.xml"/><Relationship Id="rId129" Type="http://schemas.openxmlformats.org/officeDocument/2006/relationships/slide" Target="slides/slide29.xml"/><Relationship Id="rId54" Type="http://schemas.openxmlformats.org/officeDocument/2006/relationships/customXml" Target="../customXml/item54.xml"/><Relationship Id="rId70" Type="http://schemas.openxmlformats.org/officeDocument/2006/relationships/customXml" Target="../customXml/item70.xml"/><Relationship Id="rId75" Type="http://schemas.openxmlformats.org/officeDocument/2006/relationships/customXml" Target="../customXml/item75.xml"/><Relationship Id="rId91" Type="http://schemas.openxmlformats.org/officeDocument/2006/relationships/customXml" Target="../customXml/item91.xml"/><Relationship Id="rId96" Type="http://schemas.openxmlformats.org/officeDocument/2006/relationships/customXml" Target="../customXml/item96.xml"/><Relationship Id="rId140" Type="http://schemas.openxmlformats.org/officeDocument/2006/relationships/slide" Target="slides/slide40.xml"/><Relationship Id="rId145" Type="http://schemas.openxmlformats.org/officeDocument/2006/relationships/slide" Target="slides/slide45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slide" Target="slides/slide14.xml"/><Relationship Id="rId119" Type="http://schemas.openxmlformats.org/officeDocument/2006/relationships/slide" Target="slides/slide19.xml"/><Relationship Id="rId44" Type="http://schemas.openxmlformats.org/officeDocument/2006/relationships/customXml" Target="../customXml/item44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81" Type="http://schemas.openxmlformats.org/officeDocument/2006/relationships/customXml" Target="../customXml/item81.xml"/><Relationship Id="rId86" Type="http://schemas.openxmlformats.org/officeDocument/2006/relationships/customXml" Target="../customXml/item86.xml"/><Relationship Id="rId130" Type="http://schemas.openxmlformats.org/officeDocument/2006/relationships/slide" Target="slides/slide30.xml"/><Relationship Id="rId135" Type="http://schemas.openxmlformats.org/officeDocument/2006/relationships/slide" Target="slides/slide35.xml"/><Relationship Id="rId151" Type="http://schemas.openxmlformats.org/officeDocument/2006/relationships/viewProps" Target="viewProps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customXml" Target="../customXml/item76.xml"/><Relationship Id="rId97" Type="http://schemas.openxmlformats.org/officeDocument/2006/relationships/customXml" Target="../customXml/item97.xml"/><Relationship Id="rId104" Type="http://schemas.openxmlformats.org/officeDocument/2006/relationships/slide" Target="slides/slide4.xml"/><Relationship Id="rId120" Type="http://schemas.openxmlformats.org/officeDocument/2006/relationships/slide" Target="slides/slide20.xml"/><Relationship Id="rId125" Type="http://schemas.openxmlformats.org/officeDocument/2006/relationships/slide" Target="slides/slide25.xml"/><Relationship Id="rId141" Type="http://schemas.openxmlformats.org/officeDocument/2006/relationships/slide" Target="slides/slide41.xml"/><Relationship Id="rId146" Type="http://schemas.openxmlformats.org/officeDocument/2006/relationships/slide" Target="slides/slide46.xml"/><Relationship Id="rId7" Type="http://schemas.openxmlformats.org/officeDocument/2006/relationships/customXml" Target="../customXml/item7.xml"/><Relationship Id="rId71" Type="http://schemas.openxmlformats.org/officeDocument/2006/relationships/customXml" Target="../customXml/item71.xml"/><Relationship Id="rId92" Type="http://schemas.openxmlformats.org/officeDocument/2006/relationships/customXml" Target="../customXml/item92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customXml" Target="../customXml/item87.xml"/><Relationship Id="rId110" Type="http://schemas.openxmlformats.org/officeDocument/2006/relationships/slide" Target="slides/slide10.xml"/><Relationship Id="rId115" Type="http://schemas.openxmlformats.org/officeDocument/2006/relationships/slide" Target="slides/slide15.xml"/><Relationship Id="rId131" Type="http://schemas.openxmlformats.org/officeDocument/2006/relationships/slide" Target="slides/slide31.xml"/><Relationship Id="rId136" Type="http://schemas.openxmlformats.org/officeDocument/2006/relationships/slide" Target="slides/slide36.xml"/><Relationship Id="rId61" Type="http://schemas.openxmlformats.org/officeDocument/2006/relationships/customXml" Target="../customXml/item61.xml"/><Relationship Id="rId82" Type="http://schemas.openxmlformats.org/officeDocument/2006/relationships/customXml" Target="../customXml/item82.xml"/><Relationship Id="rId152" Type="http://schemas.openxmlformats.org/officeDocument/2006/relationships/theme" Target="theme/theme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customXml" Target="../customXml/item77.xml"/><Relationship Id="rId100" Type="http://schemas.openxmlformats.org/officeDocument/2006/relationships/slideMaster" Target="slideMasters/slideMaster1.xml"/><Relationship Id="rId105" Type="http://schemas.openxmlformats.org/officeDocument/2006/relationships/slide" Target="slides/slide5.xml"/><Relationship Id="rId126" Type="http://schemas.openxmlformats.org/officeDocument/2006/relationships/slide" Target="slides/slide26.xml"/><Relationship Id="rId147" Type="http://schemas.openxmlformats.org/officeDocument/2006/relationships/slide" Target="slides/slide47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93" Type="http://schemas.openxmlformats.org/officeDocument/2006/relationships/customXml" Target="../customXml/item93.xml"/><Relationship Id="rId98" Type="http://schemas.openxmlformats.org/officeDocument/2006/relationships/customXml" Target="../customXml/item98.xml"/><Relationship Id="rId121" Type="http://schemas.openxmlformats.org/officeDocument/2006/relationships/slide" Target="slides/slide21.xml"/><Relationship Id="rId142" Type="http://schemas.openxmlformats.org/officeDocument/2006/relationships/slide" Target="slides/slide42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slide" Target="slides/slide16.xml"/><Relationship Id="rId137" Type="http://schemas.openxmlformats.org/officeDocument/2006/relationships/slide" Target="slides/slide3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customXml" Target="../customXml/item83.xml"/><Relationship Id="rId88" Type="http://schemas.openxmlformats.org/officeDocument/2006/relationships/customXml" Target="../customXml/item88.xml"/><Relationship Id="rId111" Type="http://schemas.openxmlformats.org/officeDocument/2006/relationships/slide" Target="slides/slide11.xml"/><Relationship Id="rId132" Type="http://schemas.openxmlformats.org/officeDocument/2006/relationships/slide" Target="slides/slide32.xml"/><Relationship Id="rId153" Type="http://schemas.openxmlformats.org/officeDocument/2006/relationships/tableStyles" Target="tableStyles.xml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slide" Target="slides/slide6.xml"/><Relationship Id="rId127" Type="http://schemas.openxmlformats.org/officeDocument/2006/relationships/slide" Target="slides/slide2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customXml" Target="../customXml/item52.xml"/><Relationship Id="rId73" Type="http://schemas.openxmlformats.org/officeDocument/2006/relationships/customXml" Target="../customXml/item73.xml"/><Relationship Id="rId78" Type="http://schemas.openxmlformats.org/officeDocument/2006/relationships/customXml" Target="../customXml/item78.xml"/><Relationship Id="rId94" Type="http://schemas.openxmlformats.org/officeDocument/2006/relationships/customXml" Target="../customXml/item94.xml"/><Relationship Id="rId99" Type="http://schemas.openxmlformats.org/officeDocument/2006/relationships/customXml" Target="../customXml/item99.xml"/><Relationship Id="rId101" Type="http://schemas.openxmlformats.org/officeDocument/2006/relationships/slide" Target="slides/slide1.xml"/><Relationship Id="rId122" Type="http://schemas.openxmlformats.org/officeDocument/2006/relationships/slide" Target="slides/slide22.xml"/><Relationship Id="rId143" Type="http://schemas.openxmlformats.org/officeDocument/2006/relationships/slide" Target="slides/slide43.xml"/><Relationship Id="rId148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26" Type="http://schemas.openxmlformats.org/officeDocument/2006/relationships/customXml" Target="../customXml/item26.xml"/><Relationship Id="rId47" Type="http://schemas.openxmlformats.org/officeDocument/2006/relationships/customXml" Target="../customXml/item47.xml"/><Relationship Id="rId68" Type="http://schemas.openxmlformats.org/officeDocument/2006/relationships/customXml" Target="../customXml/item68.xml"/><Relationship Id="rId89" Type="http://schemas.openxmlformats.org/officeDocument/2006/relationships/customXml" Target="../customXml/item89.xml"/><Relationship Id="rId112" Type="http://schemas.openxmlformats.org/officeDocument/2006/relationships/slide" Target="slides/slide12.xml"/><Relationship Id="rId133" Type="http://schemas.openxmlformats.org/officeDocument/2006/relationships/slide" Target="slides/slide33.xml"/><Relationship Id="rId154" Type="http://schemas.microsoft.com/office/2015/10/relationships/revisionInfo" Target="revisionInfo.xml"/><Relationship Id="rId16" Type="http://schemas.openxmlformats.org/officeDocument/2006/relationships/customXml" Target="../customXml/item16.xml"/><Relationship Id="rId37" Type="http://schemas.openxmlformats.org/officeDocument/2006/relationships/customXml" Target="../customXml/item37.xml"/><Relationship Id="rId58" Type="http://schemas.openxmlformats.org/officeDocument/2006/relationships/customXml" Target="../customXml/item58.xml"/><Relationship Id="rId79" Type="http://schemas.openxmlformats.org/officeDocument/2006/relationships/customXml" Target="../customXml/item79.xml"/><Relationship Id="rId102" Type="http://schemas.openxmlformats.org/officeDocument/2006/relationships/slide" Target="slides/slide2.xml"/><Relationship Id="rId123" Type="http://schemas.openxmlformats.org/officeDocument/2006/relationships/slide" Target="slides/slide23.xml"/><Relationship Id="rId144" Type="http://schemas.openxmlformats.org/officeDocument/2006/relationships/slide" Target="slides/slide44.xml"/><Relationship Id="rId90" Type="http://schemas.openxmlformats.org/officeDocument/2006/relationships/customXml" Target="../customXml/item9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8487FA-FF84-1B5E-CCCB-2A088FAB92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177DAF-43A1-58DD-E748-93BE0ACB5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4211C-4A9E-8C4C-97BD-75A74A820AC7}" type="datetimeFigureOut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7/19/2025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04EE5-42B0-7389-3EEA-8484AE07F1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68BA1-9C50-DD81-9DB3-53BBF5BA2C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AC1E4-93AF-6C46-A091-93B307E81D8D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3996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33895C0-2991-1741-81AF-563E5518032A}" type="datetimeFigureOut">
              <a:rPr lang="en-US" smtClean="0"/>
              <a:pPr/>
              <a:t>7/19/2025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9875E972-9F07-2B4C-A7FE-11ACC38BEE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74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32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8D5FC-7E4D-D596-B22A-7A63955B5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715411-9AFD-06EA-7975-92C407369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CE1AC-0A14-4D78-EB3E-9724D4B8A3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if someone evaluates the impact of this category the other way around,</a:t>
            </a:r>
          </a:p>
          <a:p>
            <a:r>
              <a:rPr lang="en-US" dirty="0"/>
              <a:t>it could be argued that even a single unmet requirement would likely cause the system to fail</a:t>
            </a:r>
          </a:p>
          <a:p>
            <a:r>
              <a:rPr lang="en-US" dirty="0"/>
              <a:t>in supporting the desired functionality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E2FCC-5ABE-2FC8-98C0-8CFC620D71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08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82170-A5A8-478B-4869-3016155EC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776A7C-C35B-CF4D-D05B-65518B52CF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2CE6E5-9C6C-C337-BA07-BD5AF257C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Configurability: In CWS, configurability refers to the ability to define and modify clinical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workflows through external configuration files, without altering or recompiling source code.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This includes configuring workflow variation points such as task order, transitions, roles,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conditions, and events. A system is considered configurable when the relevant workflow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changes can be applied through configuration alone, taking effect without requiring a new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system build or redeployment. Configurability is not satisfied if changes require modifying,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recompiling, or redeploying system code to update the system behavior.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• Adaptability &amp; Flexibility: Adaptability refers to the ability of the CWS to operate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different hospital environments by reconfiguring its use of external systems without code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changes. Flexibility refers to the ease with which these adaptations can be performed 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deployment or runtime. The system is considered adaptable and flexible when differences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external systems and infrastructure can be resolved using configuration alone, and no core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logic (engine, UF, adaptors) must be changed.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• Integrability: Integrability means that the CWS can integrate with new external systems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and services by introducing new adaptor components, without modifying any other system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components. Integration is considered successful if a new adaptor can be implemented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no changes are needed to any other system’s component.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+mn-cs"/>
            </a:endParaRPr>
          </a:p>
          <a:p>
            <a:endParaRPr lang="en-US" sz="1200" b="1" dirty="0"/>
          </a:p>
          <a:p>
            <a:r>
              <a:rPr lang="en-US" b="1" dirty="0"/>
              <a:t>Extensibility</a:t>
            </a:r>
            <a:br>
              <a:rPr lang="en-US" dirty="0"/>
            </a:br>
            <a:r>
              <a:rPr lang="en-US" dirty="0" err="1"/>
              <a:t>Extensibility</a:t>
            </a:r>
            <a:r>
              <a:rPr lang="en-US" dirty="0"/>
              <a:t> means we can add new Unit Functions or adaptors without changing existing code. If adding something new breaks what’s already there, extensibility is not achieved.</a:t>
            </a:r>
          </a:p>
          <a:p>
            <a:r>
              <a:rPr lang="en-US" b="1" dirty="0"/>
              <a:t>Scalability</a:t>
            </a:r>
            <a:br>
              <a:rPr lang="en-US" dirty="0"/>
            </a:br>
            <a:r>
              <a:rPr lang="en-US" dirty="0" err="1"/>
              <a:t>Scalability</a:t>
            </a:r>
            <a:r>
              <a:rPr lang="en-US" dirty="0"/>
              <a:t> is the system’s ability to handle more workflows or users by increasing its capacity—like spinning up more components when needed.</a:t>
            </a:r>
          </a:p>
          <a:p>
            <a:r>
              <a:rPr lang="en-US" b="1" dirty="0"/>
              <a:t>Modularity</a:t>
            </a:r>
            <a:br>
              <a:rPr lang="en-US" dirty="0"/>
            </a:br>
            <a:r>
              <a:rPr lang="en-US" dirty="0" err="1"/>
              <a:t>Modularity</a:t>
            </a:r>
            <a:r>
              <a:rPr lang="en-US" dirty="0"/>
              <a:t> means the system is built from separate parts, each with its own job. We can change one part without affecting the others.</a:t>
            </a:r>
          </a:p>
          <a:p>
            <a:r>
              <a:rPr lang="en-US" b="1" dirty="0"/>
              <a:t>Robustness</a:t>
            </a:r>
            <a:br>
              <a:rPr lang="en-US" dirty="0"/>
            </a:br>
            <a:r>
              <a:rPr lang="en-US" dirty="0" err="1"/>
              <a:t>Robustness</a:t>
            </a:r>
            <a:r>
              <a:rPr lang="en-US" dirty="0"/>
              <a:t> means the system keeps working properly even when external systems change or temporarily fail.</a:t>
            </a:r>
          </a:p>
          <a:p>
            <a:r>
              <a:rPr lang="en-US" b="1" dirty="0"/>
              <a:t>Maintainability</a:t>
            </a:r>
            <a:br>
              <a:rPr lang="en-US" dirty="0"/>
            </a:br>
            <a:r>
              <a:rPr lang="en-US" dirty="0" err="1"/>
              <a:t>Maintainability</a:t>
            </a:r>
            <a:r>
              <a:rPr lang="en-US" dirty="0"/>
              <a:t> is about how easily we can fix or improve the system. A change should be local, not ripple through unrelated parts.</a:t>
            </a:r>
          </a:p>
          <a:p>
            <a:r>
              <a:rPr lang="en-US" b="1" dirty="0"/>
              <a:t>Upgradability</a:t>
            </a:r>
            <a:br>
              <a:rPr lang="en-US" dirty="0"/>
            </a:br>
            <a:r>
              <a:rPr lang="en-US" dirty="0" err="1"/>
              <a:t>Upgradability</a:t>
            </a:r>
            <a:r>
              <a:rPr lang="en-US" dirty="0"/>
              <a:t> means we can upgrade individual components—like a UF or adaptor—without having to rebuild or redeploy the whole system.</a:t>
            </a:r>
          </a:p>
          <a:p>
            <a:r>
              <a:rPr lang="en-US" b="1" dirty="0"/>
              <a:t>Resilience</a:t>
            </a:r>
            <a:br>
              <a:rPr lang="en-US" dirty="0"/>
            </a:br>
            <a:r>
              <a:rPr lang="en-US" dirty="0" err="1"/>
              <a:t>Resilience</a:t>
            </a:r>
            <a:r>
              <a:rPr lang="en-US" dirty="0"/>
              <a:t> is the ability to recover from failures. The system should retry, reroute, or continue gracefully if something goes wrong.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46CEC-0E7D-E15A-724D-A5D6EEC3CC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18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94497-3E83-B844-1EC2-A15C911E3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A64878-DBED-686B-0CCC-A07F434361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91CF52-29DD-C5C6-59A8-A68CF2DB55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system uses a </a:t>
            </a:r>
            <a:r>
              <a:rPr lang="en-US" b="1" dirty="0"/>
              <a:t>single execution engine</a:t>
            </a:r>
            <a:r>
              <a:rPr lang="en-US" dirty="0"/>
              <a:t> to interpret external workflow configuration files at runtime, enabling full </a:t>
            </a:r>
            <a:r>
              <a:rPr lang="en-US" b="1" dirty="0"/>
              <a:t>workflow configurability</a:t>
            </a:r>
            <a:r>
              <a:rPr lang="en-US" dirty="0"/>
              <a:t> without modifying or redeploying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Clinical tasks are implemented as </a:t>
            </a:r>
            <a:r>
              <a:rPr lang="en-US" b="1" dirty="0"/>
              <a:t>Unit Functions (UFs)</a:t>
            </a:r>
            <a:r>
              <a:rPr lang="en-US" dirty="0"/>
              <a:t>—modular, reusable, and independently testable components that encapsulate specific task logic and can be flexibly reused across workflows.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Adaptors</a:t>
            </a:r>
            <a:r>
              <a:rPr lang="en-US" dirty="0"/>
              <a:t> act as bridges between the system and external hospital systems, handling interoperability, data translation, and routing—thus enabling </a:t>
            </a:r>
            <a:r>
              <a:rPr lang="en-US" b="1" dirty="0"/>
              <a:t>system adaptability</a:t>
            </a:r>
            <a:r>
              <a:rPr lang="en-US" dirty="0"/>
              <a:t> to different environments without internal code changes.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architecture separates </a:t>
            </a:r>
            <a:r>
              <a:rPr lang="en-US" b="1" dirty="0"/>
              <a:t>control logic</a:t>
            </a:r>
            <a:r>
              <a:rPr lang="en-US" dirty="0"/>
              <a:t> (defined in configuration files) from </a:t>
            </a:r>
            <a:r>
              <a:rPr lang="en-US" b="1" dirty="0"/>
              <a:t>functional logic</a:t>
            </a:r>
            <a:r>
              <a:rPr lang="en-US" dirty="0"/>
              <a:t> (UFs and adaptors), ensuring that the system remains configurable, extensible, and maintainable as workflows and environments evolve.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explain that the </a:t>
            </a:r>
            <a:r>
              <a:rPr lang="en-US" dirty="0" err="1"/>
              <a:t>Ufs</a:t>
            </a:r>
            <a:r>
              <a:rPr lang="en-US" dirty="0"/>
              <a:t> provide a pretested functionalities that can be used as is in the workflows without needing any new testing and also do not </a:t>
            </a:r>
            <a:r>
              <a:rPr lang="en-US" dirty="0" err="1"/>
              <a:t>enfrce</a:t>
            </a:r>
            <a:r>
              <a:rPr lang="en-US" dirty="0"/>
              <a:t> to </a:t>
            </a:r>
            <a:r>
              <a:rPr lang="en-US" dirty="0" err="1"/>
              <a:t>exress</a:t>
            </a:r>
            <a:r>
              <a:rPr lang="en-US" dirty="0"/>
              <a:t> the functionality needed in the workflow as is done currently using BPN lets say.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5A1ED-F2B7-0797-A25D-996CBE5C52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68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BB22B-997B-FEE5-7DB9-D8C130224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EFC243-AD1C-06DC-7D37-E5B947A2BE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E1FC36-8E99-3D03-A512-E5EDC8E0A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587C1-D2D7-5A06-8498-62F51AE254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900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0C8D5-4DA9-7F7E-1A4E-9B9EE844F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EFBC89-E769-83B9-F191-FD9B7E7E4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F1A8F8-44AB-9C5F-8FC4-2163742EE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D8286-713C-4F56-F870-C1B28CD14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53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7ADE6-34D2-C6C8-380E-E081AA59F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EF08BC-7DD8-533C-DB5A-289200EA4F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0F4A1D-EA50-E6D1-BDFB-99081189E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CB61F-3722-A8F9-DEA1-BC7CFFB324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71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09239-4316-2A3B-482E-6805F8582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A2E45F-0466-4D0C-CCA0-E1088A356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E417-CCC5-8B5E-80D6-42669C96B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6583D-DDC6-F536-390B-488277553C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15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47A3C-29B9-5A5D-4001-3C8D3F741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136CFA-5D74-EE25-8DA7-1EB79E294B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654B9-388F-4D6E-3B2E-5DEB9E994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BD17C-6633-0D39-9C2B-6B565394F6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33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6FECA-DF9C-A915-CD22-864A003BC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A363F9-35FD-5452-D687-7C7D88214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141BC4-919C-C16E-A286-6A19067FE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9DB81-D958-123B-BD35-2D1F0E080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28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ED7F1-3AFF-11C3-82ED-7E07B8106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A83185-73B8-4B3F-D4B4-6825E10218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451652-3660-8101-3532-3BFA3D181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21EDE-EF05-7D71-42AE-36F83E95D5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630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A6AEA-51CB-496C-13CC-3EB1948D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6CAF5A-E4DC-F5B1-9C64-0C1E93463A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57383A-A2DD-C3AE-ECB9-409A634DC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3D881-6AB3-057F-304B-4B7FF5178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397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91FD7-8244-5F0A-FE14-FAA6EF18F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F1BA1C-E614-24FC-8433-8F3FD5C88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43BB3A-7C3A-20AC-7369-ABDE4CACB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504E2-6BE5-80A1-4C19-30B6004C4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500D3-5B57-EBC0-7D91-6F8C622D0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450CD2-C035-7498-970D-A15E85042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1D1F26-DBF3-5430-4E46-329D1182D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10C60-CC80-FC48-6AF0-BE1D261D84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11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20924-3551-11CE-713D-21B2E2D21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EE60A9-F476-BABB-1B4C-7397FBC664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7B8E3-EAE3-BEA5-4DC2-ECD5283E3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58DB5-79AF-84D6-C92F-161AFC7DE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844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52FC5-5FFB-6F25-B7AD-3CF06F620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6F5FC-47AD-D33A-F09A-162990713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1F369B-C8A6-0CBD-4981-4578BD207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day, what happened when a </a:t>
            </a:r>
            <a:r>
              <a:rPr lang="en-US" dirty="0" err="1"/>
              <a:t>PMm</a:t>
            </a:r>
            <a:r>
              <a:rPr lang="en-US" dirty="0"/>
              <a:t> </a:t>
            </a:r>
            <a:r>
              <a:rPr lang="en-US" dirty="0" err="1"/>
              <a:t>gos</a:t>
            </a:r>
            <a:r>
              <a:rPr lang="en-US" dirty="0"/>
              <a:t> down for example? In this case compensation can be offered by the workflow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4F410-64C2-E6E5-C922-98F8DDF9A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054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FC886-24FC-507A-75D6-5A8A56156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72A311-6D70-F4B4-0ED9-5A1692FD7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9D1715-1C26-088A-EBEE-898A8D014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F0C8A-F9BD-5463-CC3A-B162637353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775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9C04D-E42C-A534-DD39-2957A70D5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F3823-7637-E22D-64CA-2C72650FB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84A2C6-9A98-B2FA-EB49-21B18E542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2107F-B5E8-4A43-EF98-DE7A353A56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0035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857E2-2B92-7CF1-990D-A787A1BED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15345F-BC2A-C5DA-5CC1-AFF8C2A11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E8B60D-7770-90EA-4C6E-519A0B377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E05F9-94AD-4254-2F1E-EE19BEC215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5629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00830-D003-F456-0946-6876DFBBB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3ECEF1-4136-6653-C57B-2AE2220823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C1C1E4-DCA6-00F2-9418-F432E8C43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68947-5465-1D7A-F48E-030EBDD29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242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2E9A7-4591-15FD-2566-6F75FD6BF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D102B8-57A6-5EAA-4BCB-53CC0D54C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85AFB8-B6E9-DE9B-241B-1DE90557C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FB6E2-9506-5FB0-AAC1-3CE86831F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722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95FB5-D61E-B663-3A7B-806AFA2D6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F95789-1A22-9E71-45EA-6B50DC57D7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DDF906-A72A-66EB-F990-B4D416161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Clinical workflows are structured sequences of tasks that coordinate care across clinicians and systems. For example, a workflow can describe a patient admission or sepsis diagnosis.</a:t>
            </a:r>
          </a:p>
          <a:p>
            <a:endParaRPr lang="en-US" dirty="0"/>
          </a:p>
          <a:p>
            <a:r>
              <a:rPr lang="en-US" dirty="0"/>
              <a:t>Each hospital typically implement its workflows based on published clinical guidelines by health organizations the WHO or the BC Sepsis Network. </a:t>
            </a:r>
          </a:p>
          <a:p>
            <a:endParaRPr lang="en-US" dirty="0"/>
          </a:p>
          <a:p>
            <a:r>
              <a:rPr lang="en-US" dirty="0"/>
              <a:t>And this is an example of Sepsis diagnosis workflow </a:t>
            </a:r>
            <a:r>
              <a:rPr lang="en-US" dirty="0" err="1"/>
              <a:t>guidline</a:t>
            </a:r>
            <a:r>
              <a:rPr lang="en-US" dirty="0"/>
              <a:t>, describing in a stepwise manner the tasks need to be done for the diagnosis and treatment to take place.</a:t>
            </a:r>
          </a:p>
          <a:p>
            <a:endParaRPr lang="en-US" dirty="0"/>
          </a:p>
          <a:p>
            <a:r>
              <a:rPr lang="en-US" dirty="0"/>
              <a:t>Workflows implementations across hospitals vary due to local policies, resource availability, and IT infrastructure.</a:t>
            </a:r>
          </a:p>
          <a:p>
            <a:endParaRPr lang="en-US" dirty="0"/>
          </a:p>
          <a:p>
            <a:r>
              <a:rPr lang="en-US" dirty="0"/>
              <a:t>But where these workflows are implemented and </a:t>
            </a:r>
            <a:r>
              <a:rPr lang="en-US" dirty="0" err="1"/>
              <a:t>exectuted</a:t>
            </a:r>
            <a:r>
              <a:rPr lang="en-US" dirty="0"/>
              <a:t>.?</a:t>
            </a:r>
          </a:p>
          <a:p>
            <a:endParaRPr lang="en-US" dirty="0"/>
          </a:p>
          <a:p>
            <a:r>
              <a:rPr lang="en-US" dirty="0"/>
              <a:t>Clinical Workflow Systems, or CWSs, are digital subsystems embedded in medical products, like patient monitors or HIS, that are responsible for implementing, executing and managing these workflows.</a:t>
            </a:r>
          </a:p>
          <a:p>
            <a:endParaRPr lang="en-US" dirty="0"/>
          </a:p>
          <a:p>
            <a:r>
              <a:rPr lang="en-US" dirty="0"/>
              <a:t>They manage and track workflow execution, interact with hospital environments, and communicate with both clinicians and external systems.</a:t>
            </a:r>
          </a:p>
          <a:p>
            <a:endParaRPr lang="en-US" dirty="0"/>
          </a:p>
          <a:p>
            <a:r>
              <a:rPr lang="en-US" dirty="0"/>
              <a:t>Key stakeholders include clinicians, caregivers, hospital administrators, and engineers from medical device vendors.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63A99-0E55-CFB2-8B78-F9FB7F08DC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171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9EEAC-0022-10FA-8034-BEAFABE57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16E571-0206-9A50-A3DD-385CAD402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03B624-92A0-A868-6AD0-1AB4041C4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B2A9F-8B75-3937-BF34-D3B200412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9797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48313-27DC-34EC-469C-03467DED9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B610D6-DF41-2B65-CF81-A5281160FF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D1505F-9578-ED14-8791-874877F86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CD1BF-92B6-E231-8B7D-D9C6BCC51B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9720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70195-17AD-2F7E-E2B8-381F23D0C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749E8-E6E4-30B6-AC6C-B55A459D35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539551-51BF-C9B7-7315-34442CD8A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existing approaches address individual aspects of these stages (e.g., BPMN for workflow structuring), the proposed solution offers a more integrated</a:t>
            </a:r>
          </a:p>
          <a:p>
            <a:r>
              <a:rPr lang="en-US" dirty="0"/>
              <a:t>and generalizable design, explicitly tailored for clinical workflow variability and evolution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8CADA-3D37-41E9-4A6B-74CBCAFB3F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592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83B5-FCF6-53CF-5BD5-44D16918C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46213A-8EEF-3748-0E11-8935C2A01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23DAFF-6EC7-95E7-D9DA-BA08DB9F3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D4281-3CDF-3065-ADA0-5AEBE23A6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8434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04D7F-F616-DE08-16FD-DDDB982AB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147AF6-C6BB-87F6-57A8-771C9C744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EB85F4-E418-75DF-BC1E-B2FFA0994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82BD0-7730-53EF-CC62-05D8B6E797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4586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6D614-6575-CD3D-1128-20A99C290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9F363E-54D7-D2B0-243F-C981C6802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351A14-3AA2-9B1C-29D8-5D7FFF640A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EB170-AFB6-2716-824B-05D70EA18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3045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9BA25-637E-FDC9-048D-A0A0252F1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DF9DAE-D2F2-C779-DAE6-1E5F292828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EFFAF-2613-0EFA-7508-75ACA5A1B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E79C9-D516-8AF2-2AB7-93FED39D61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283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638E4-7C2B-8E43-97D7-C86C116D7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DACA79-5644-AC8B-5012-14137C3402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43E66D-A13D-A3B3-0E01-4B4864EA56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0C3E3-BF03-D526-A36D-9F7F4E853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5361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6354A-CD7E-5E73-D518-2BF870040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97C672-F2EE-DC3A-9DD0-6ADD11333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7E6342-8DE0-C134-8CE9-BF9B59D16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3F794-55FF-6697-FDB7-D5CF68D14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3052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06D18-B0B3-DA01-ADF3-EC8C105F8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9208C5-35AB-B15C-B8F6-F2F1ABB278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7E79E3-6D72-0279-C532-C000220F58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309DF-652A-F09C-737F-1DA895DA18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030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4AD26-9D1C-1A3D-1E30-AE6245E9C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87D566-CEED-413B-5740-AE24945257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9BC987-C1E7-93E6-222A-BB41CB265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This thesis was based on the given challenge that workflows in the current CWS are hard coded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And to adapt workflows on different hospital needs the system need to be customized and a different system release to be maintained for each hospital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the CWS need to be capable of adapting in different hospital environments without needing of creating a new release for this 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r>
              <a:rPr lang="en-US" dirty="0"/>
              <a:t>- The solution is to design an evolvable CWS. But what evolvable means?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While evolvability is still not clearly defined, it is generally considered as the ability of a system to accommodate changes with minimal cost while maintaining its architectural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integrity.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- Evolvability in our project context means a CWS that can customize its workflows and adapt to different hospitals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sytste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 without needing to produce a different system release and thus without code level changes.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0EF32-1C89-1F04-ED05-22F41219DE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817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184EA-CD7C-824E-8C65-39A1F6300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90FDFC-4F35-3602-B480-2E4A273A9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D77D7B-C569-0BD1-B31E-4365CC943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B96A7-69A7-7657-BD49-D69E665A4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793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EA7A2-4CE1-1E4C-E3F1-6C56E5777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8DCE75-72EF-7D45-8108-D4647B815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50CC6-3B7E-062A-92AC-3798FFA71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5AB08-1FF2-6DF6-F77E-7EFC9F2D2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149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8F471-E016-0FE4-B135-C46DB1972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106E89-B483-74A9-9DCF-0D9E63FF9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BD2A5A-0503-6BB7-5760-524A24D79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B8E50-E540-F100-998E-BED9AEB4A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549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CC9D5-4743-D4F9-2E94-5C4F254B7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AE549-95EC-3E24-6CF2-C2F01CA6DB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26F03B-E82E-396B-BCC9-255D6112B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70233-FD98-1ADA-935E-1FCE9C4D0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377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CDD83-B4F9-3FC8-C250-490CF2452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8AFB5A-9B74-596D-C47E-A6B7560D9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6C479-D484-1784-46B7-D514C41F4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EEBDE-C6AE-3CEB-3C83-3CDF9E8EC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160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5EB84-DB9E-F5FA-CD51-7764A5069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279F71-DD04-4F0B-0194-B0B7402C07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427713-F897-F7EB-7289-35CEE393E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6743F-174D-4F0E-2448-3E94FDD14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568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894C5-6F80-6888-D94C-92777597A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0928B0-4C7D-18D6-94DE-D2E58ADCA8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BF1FF3-4CA7-F224-AE52-C8F4245DF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6FFD4-668C-61D5-63C7-F9226D7F7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046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B6EAC-C7FB-266B-0452-6B08E0EA3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969125-B361-A99A-1B08-E733ED268F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5CE5B-8562-653B-3495-65D111D47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To address this problem, I conducted lit review in two main topics</a:t>
            </a:r>
          </a:p>
          <a:p>
            <a:pPr marL="171450" indent="-171450">
              <a:buFontTx/>
              <a:buChar char="-"/>
            </a:pPr>
            <a:endParaRPr lang="en-US" sz="1200" b="0" i="0" u="none" strike="noStrike" kern="1200" baseline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For system evolvability Studies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-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7B55B-74DE-0C37-DE86-75C63F01D3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093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AA4F3-0891-64AF-53B8-3880786D1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5A62D5-1906-D028-736F-880BD28D4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289F52-70B9-2D4C-F387-8DD6ABD20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1. System Requirements</a:t>
            </a:r>
          </a:p>
          <a:p>
            <a:r>
              <a:rPr lang="en-US" dirty="0"/>
              <a:t>“For system requirements, I drew directly from the literature’s use of </a:t>
            </a:r>
            <a:r>
              <a:rPr lang="en-US" b="1" dirty="0"/>
              <a:t>PESTEL analysis</a:t>
            </a:r>
            <a:r>
              <a:rPr lang="en-US" dirty="0"/>
              <a:t> and </a:t>
            </a:r>
            <a:r>
              <a:rPr lang="en-US" b="1" dirty="0"/>
              <a:t>scenario-based methods</a:t>
            </a:r>
            <a:r>
              <a:rPr lang="en-US" dirty="0"/>
              <a:t>. These helped me identify both current and evolving needs from stakeholders and external forces like regulation and technology trends. While persona-based approaches and DSM were interesting, I focused on the first two to match my project goals.”</a:t>
            </a:r>
          </a:p>
          <a:p>
            <a:r>
              <a:rPr lang="en-US" b="1" dirty="0"/>
              <a:t>🔹 2. System Qualities for Evolvability</a:t>
            </a:r>
          </a:p>
          <a:p>
            <a:r>
              <a:rPr lang="en-US" dirty="0"/>
              <a:t>“To guide architectural decisions, I used existing frameworks that </a:t>
            </a:r>
            <a:r>
              <a:rPr lang="en-US" b="1" dirty="0"/>
              <a:t>harmonize system qualities</a:t>
            </a:r>
            <a:r>
              <a:rPr lang="en-US" dirty="0"/>
              <a:t>, especially those related to changeability — like </a:t>
            </a:r>
            <a:r>
              <a:rPr lang="en-US" b="1" dirty="0"/>
              <a:t>adaptability</a:t>
            </a:r>
            <a:r>
              <a:rPr lang="en-US" dirty="0"/>
              <a:t>, </a:t>
            </a:r>
            <a:r>
              <a:rPr lang="en-US" b="1" dirty="0"/>
              <a:t>modularity</a:t>
            </a:r>
            <a:r>
              <a:rPr lang="en-US" dirty="0"/>
              <a:t>, and </a:t>
            </a:r>
            <a:r>
              <a:rPr lang="en-US" b="1" dirty="0"/>
              <a:t>scalability</a:t>
            </a:r>
            <a:r>
              <a:rPr lang="en-US" dirty="0"/>
              <a:t>. These qualities were selected based on literature but applied specifically to the clinical workflow system context.”</a:t>
            </a:r>
          </a:p>
          <a:p>
            <a:r>
              <a:rPr lang="en-US" b="1" dirty="0"/>
              <a:t>🔹 3. System Architecture</a:t>
            </a:r>
          </a:p>
          <a:p>
            <a:r>
              <a:rPr lang="en-US" dirty="0"/>
              <a:t>“A key influence here was the principle of </a:t>
            </a:r>
            <a:r>
              <a:rPr lang="en-US" b="1" dirty="0"/>
              <a:t>Design for Changeability (</a:t>
            </a:r>
            <a:r>
              <a:rPr lang="en-US" b="1" dirty="0" err="1"/>
              <a:t>DfC</a:t>
            </a:r>
            <a:r>
              <a:rPr lang="en-US" b="1" dirty="0"/>
              <a:t>)</a:t>
            </a:r>
            <a:r>
              <a:rPr lang="en-US" dirty="0"/>
              <a:t> by Fricke and Schulz. I used it to select guiding principles like modularity and simplicity to support long-term evolvability. Other concepts like modular architecture and reverse architecting were reviewed but not directly applied.”</a:t>
            </a:r>
          </a:p>
          <a:p>
            <a:r>
              <a:rPr lang="en-US" b="1" dirty="0"/>
              <a:t>🔹 4. System Architecture for CWS</a:t>
            </a:r>
          </a:p>
          <a:p>
            <a:r>
              <a:rPr lang="en-US" dirty="0"/>
              <a:t>“The CWS architecture draws from literature that emphasizes the use of </a:t>
            </a:r>
            <a:r>
              <a:rPr lang="en-US" b="1" dirty="0"/>
              <a:t>workflow engines</a:t>
            </a:r>
            <a:r>
              <a:rPr lang="en-US" dirty="0"/>
              <a:t> for dynamic execution. I also reviewed how other systems integrate with hospital IT environments to ensure flexibility and generalization in my design.”</a:t>
            </a:r>
          </a:p>
          <a:p>
            <a:r>
              <a:rPr lang="en-US" b="1" dirty="0"/>
              <a:t>🔹 5. Workflow Variation Causes</a:t>
            </a:r>
          </a:p>
          <a:p>
            <a:r>
              <a:rPr lang="en-US" dirty="0"/>
              <a:t>“Literature shows that workflows vary across hospitals due to factors like </a:t>
            </a:r>
            <a:r>
              <a:rPr lang="en-US" b="1" dirty="0"/>
              <a:t>medical expertise</a:t>
            </a:r>
            <a:r>
              <a:rPr lang="en-US" dirty="0"/>
              <a:t>, </a:t>
            </a:r>
            <a:r>
              <a:rPr lang="en-US" b="1" dirty="0"/>
              <a:t>organizational context</a:t>
            </a:r>
            <a:r>
              <a:rPr lang="en-US" dirty="0"/>
              <a:t>, and </a:t>
            </a:r>
            <a:r>
              <a:rPr lang="en-US" b="1" dirty="0"/>
              <a:t>infrastructure</a:t>
            </a:r>
            <a:r>
              <a:rPr lang="en-US" dirty="0"/>
              <a:t>. These insights validated my focus on adaptability, because a one-size-fits-all system would never meet all hospitals’ needs.”</a:t>
            </a:r>
          </a:p>
          <a:p>
            <a:r>
              <a:rPr lang="en-US" b="1" dirty="0"/>
              <a:t>🔹 6. Workflow Modeling</a:t>
            </a:r>
          </a:p>
          <a:p>
            <a:r>
              <a:rPr lang="en-US" dirty="0"/>
              <a:t>“To represent clinical workflows in a computer-executable way, I adopted </a:t>
            </a:r>
            <a:r>
              <a:rPr lang="en-US" b="1" dirty="0"/>
              <a:t>Petri Nets</a:t>
            </a:r>
            <a:r>
              <a:rPr lang="en-US" dirty="0"/>
              <a:t> — which are widely used in the literature for capturing workflow behavior. Other formalisms like UML and XPDL were reviewed but Petri Nets were a better fit for showing transitions and dependencies.”</a:t>
            </a:r>
          </a:p>
          <a:p>
            <a:r>
              <a:rPr lang="en-US" b="1" dirty="0"/>
              <a:t>🔹 7. Evolvability Assessment</a:t>
            </a:r>
          </a:p>
          <a:p>
            <a:r>
              <a:rPr lang="en-US" dirty="0"/>
              <a:t>“For evaluating how the system responds to change, I followed a </a:t>
            </a:r>
            <a:r>
              <a:rPr lang="en-US" b="1" dirty="0"/>
              <a:t>scenario-based evaluation</a:t>
            </a:r>
            <a:r>
              <a:rPr lang="en-US" dirty="0"/>
              <a:t> method — this aligns with both the literature and the dynamic nature of the system. I didn’t apply more formal frameworks like DSM or Epoch-Era Analysis, but they provided useful context.”</a:t>
            </a:r>
          </a:p>
          <a:p>
            <a:r>
              <a:rPr lang="en-US" b="1" dirty="0"/>
              <a:t>🔹 8. Case Studies</a:t>
            </a:r>
          </a:p>
          <a:p>
            <a:r>
              <a:rPr lang="en-US" dirty="0"/>
              <a:t>“Lastly, several studies use </a:t>
            </a:r>
            <a:r>
              <a:rPr lang="en-US" b="1" dirty="0"/>
              <a:t>real-world case studies</a:t>
            </a:r>
            <a:r>
              <a:rPr lang="en-US" dirty="0"/>
              <a:t> — including in Philips systems. I followed this model by constructing a structured case around my proof-of-concept CWS implementation and applied scenarios to demonstrate configurability and adaptability.”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Qualities related to evolvability are not standard in each project. They need to be selected based on the problem 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8B566-3CB9-1FB5-D366-BA5BCFD8E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363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E4891-0681-C70A-9167-77B0242D8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418B67-989A-6451-C1DE-F900C7E781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A0BA6-4BBE-F9D2-2453-33E1D155B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C46A0-0F44-FFFF-4279-B42D97A1E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178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6F15-D7B9-7B6E-4283-84EB5EFE1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930C95-56EE-3961-0289-D3D52D415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1D16DA-A72E-AD3E-164C-2DA2670FB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captures the main conceptual elements of a clinical workflow</a:t>
            </a:r>
          </a:p>
          <a:p>
            <a:endParaRPr lang="en-US" dirty="0"/>
          </a:p>
          <a:p>
            <a:r>
              <a:rPr lang="en-US" b="1" dirty="0"/>
              <a:t>Place</a:t>
            </a:r>
            <a:r>
              <a:rPr lang="en-US" dirty="0"/>
              <a:t>: Represents a condition, event in the system and can hold tokens.</a:t>
            </a:r>
          </a:p>
          <a:p>
            <a:r>
              <a:rPr lang="en-US" b="1" dirty="0"/>
              <a:t>Transition</a:t>
            </a:r>
            <a:r>
              <a:rPr lang="en-US" dirty="0"/>
              <a:t>: Represents an action or event that changes the system’s state when triggered.</a:t>
            </a:r>
          </a:p>
          <a:p>
            <a:r>
              <a:rPr lang="en-US" b="1" dirty="0"/>
              <a:t>Token</a:t>
            </a:r>
            <a:r>
              <a:rPr lang="en-US" dirty="0"/>
              <a:t>: Represents the presence of a resource/information and indicates the system’s current state.</a:t>
            </a:r>
          </a:p>
          <a:p>
            <a:r>
              <a:rPr lang="en-US" b="1" dirty="0"/>
              <a:t>Directed Arc</a:t>
            </a:r>
            <a:r>
              <a:rPr lang="en-US" dirty="0"/>
              <a:t>: Defines the flow and dependencies between places and transitions, showing how tokens move.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In the simplified notation, "transitions" refer to directional control flows between components, not Petri net transitions.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EBACB-21A6-76E6-DB7C-255D27F4B4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723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4284C-B923-D254-77A1-3A9347FF9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FD835F-01AA-0988-30E8-2EAD2DC36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352311-2BCF-B598-9786-EE0DDC00F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687A6-F07D-F07C-CFD5-422FA5184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77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ue (vertical logo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2C8AFC2-36E4-52EC-B86B-1DDFCE2421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1" y="4466513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5E74CAA-EA60-CED8-13BE-2CFDF3D286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1" y="4277299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B44A6A6-80D1-A231-5BCE-9159D9EAB6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1" y="4088085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92513AC-DD08-E431-BEF0-0302DD1975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0"/>
            <a:ext cx="6035040" cy="120700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65EDB1-2D49-0860-F31E-C48BA83356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6035040" cy="171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454C2E0-1A4D-C3BC-8805-19BA074B45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277" y="283122"/>
            <a:ext cx="841742" cy="45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4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nd 1/2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4D4ADBDF-40DC-0727-7500-3CB2AD52979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572000" y="0"/>
            <a:ext cx="4572000" cy="5143500"/>
          </a:xfrm>
          <a:custGeom>
            <a:avLst/>
            <a:gdLst>
              <a:gd name="connsiteX0" fmla="*/ 4290930 w 4572000"/>
              <a:gd name="connsiteY0" fmla="*/ 4918662 h 5143500"/>
              <a:gd name="connsiteX1" fmla="*/ 4290937 w 4572000"/>
              <a:gd name="connsiteY1" fmla="*/ 4918670 h 5143500"/>
              <a:gd name="connsiteX2" fmla="*/ 4290930 w 4572000"/>
              <a:gd name="connsiteY2" fmla="*/ 4918680 h 5143500"/>
              <a:gd name="connsiteX3" fmla="*/ 4185882 w 4572000"/>
              <a:gd name="connsiteY3" fmla="*/ 4908682 h 5143500"/>
              <a:gd name="connsiteX4" fmla="*/ 4211191 w 4572000"/>
              <a:gd name="connsiteY4" fmla="*/ 4931060 h 5143500"/>
              <a:gd name="connsiteX5" fmla="*/ 4185882 w 4572000"/>
              <a:gd name="connsiteY5" fmla="*/ 4955819 h 5143500"/>
              <a:gd name="connsiteX6" fmla="*/ 4180150 w 4572000"/>
              <a:gd name="connsiteY6" fmla="*/ 4955819 h 5143500"/>
              <a:gd name="connsiteX7" fmla="*/ 4180150 w 4572000"/>
              <a:gd name="connsiteY7" fmla="*/ 4908800 h 5143500"/>
              <a:gd name="connsiteX8" fmla="*/ 4185882 w 4572000"/>
              <a:gd name="connsiteY8" fmla="*/ 4908682 h 5143500"/>
              <a:gd name="connsiteX9" fmla="*/ 3737514 w 4572000"/>
              <a:gd name="connsiteY9" fmla="*/ 4908682 h 5143500"/>
              <a:gd name="connsiteX10" fmla="*/ 3762824 w 4572000"/>
              <a:gd name="connsiteY10" fmla="*/ 4931060 h 5143500"/>
              <a:gd name="connsiteX11" fmla="*/ 3737514 w 4572000"/>
              <a:gd name="connsiteY11" fmla="*/ 4955819 h 5143500"/>
              <a:gd name="connsiteX12" fmla="*/ 3731782 w 4572000"/>
              <a:gd name="connsiteY12" fmla="*/ 4955819 h 5143500"/>
              <a:gd name="connsiteX13" fmla="*/ 3731782 w 4572000"/>
              <a:gd name="connsiteY13" fmla="*/ 4908800 h 5143500"/>
              <a:gd name="connsiteX14" fmla="*/ 3737514 w 4572000"/>
              <a:gd name="connsiteY14" fmla="*/ 4908682 h 5143500"/>
              <a:gd name="connsiteX15" fmla="*/ 4084176 w 4572000"/>
              <a:gd name="connsiteY15" fmla="*/ 4889642 h 5143500"/>
              <a:gd name="connsiteX16" fmla="*/ 4084176 w 4572000"/>
              <a:gd name="connsiteY16" fmla="*/ 5003422 h 5143500"/>
              <a:gd name="connsiteX17" fmla="*/ 4119036 w 4572000"/>
              <a:gd name="connsiteY17" fmla="*/ 5003422 h 5143500"/>
              <a:gd name="connsiteX18" fmla="*/ 4119036 w 4572000"/>
              <a:gd name="connsiteY18" fmla="*/ 4889642 h 5143500"/>
              <a:gd name="connsiteX19" fmla="*/ 4003476 w 4572000"/>
              <a:gd name="connsiteY19" fmla="*/ 4889642 h 5143500"/>
              <a:gd name="connsiteX20" fmla="*/ 4003476 w 4572000"/>
              <a:gd name="connsiteY20" fmla="*/ 5003422 h 5143500"/>
              <a:gd name="connsiteX21" fmla="*/ 4066503 w 4572000"/>
              <a:gd name="connsiteY21" fmla="*/ 5003422 h 5143500"/>
              <a:gd name="connsiteX22" fmla="*/ 4071759 w 4572000"/>
              <a:gd name="connsiteY22" fmla="*/ 4980570 h 5143500"/>
              <a:gd name="connsiteX23" fmla="*/ 4038337 w 4572000"/>
              <a:gd name="connsiteY23" fmla="*/ 4980570 h 5143500"/>
              <a:gd name="connsiteX24" fmla="*/ 4038337 w 4572000"/>
              <a:gd name="connsiteY24" fmla="*/ 4889642 h 5143500"/>
              <a:gd name="connsiteX25" fmla="*/ 3942839 w 4572000"/>
              <a:gd name="connsiteY25" fmla="*/ 4889642 h 5143500"/>
              <a:gd name="connsiteX26" fmla="*/ 3942839 w 4572000"/>
              <a:gd name="connsiteY26" fmla="*/ 5003422 h 5143500"/>
              <a:gd name="connsiteX27" fmla="*/ 3977700 w 4572000"/>
              <a:gd name="connsiteY27" fmla="*/ 5003422 h 5143500"/>
              <a:gd name="connsiteX28" fmla="*/ 3977700 w 4572000"/>
              <a:gd name="connsiteY28" fmla="*/ 4889642 h 5143500"/>
              <a:gd name="connsiteX29" fmla="*/ 3811044 w 4572000"/>
              <a:gd name="connsiteY29" fmla="*/ 4889642 h 5143500"/>
              <a:gd name="connsiteX30" fmla="*/ 3811044 w 4572000"/>
              <a:gd name="connsiteY30" fmla="*/ 5003422 h 5143500"/>
              <a:gd name="connsiteX31" fmla="*/ 3845905 w 4572000"/>
              <a:gd name="connsiteY31" fmla="*/ 5003422 h 5143500"/>
              <a:gd name="connsiteX32" fmla="*/ 3845905 w 4572000"/>
              <a:gd name="connsiteY32" fmla="*/ 4958675 h 5143500"/>
              <a:gd name="connsiteX33" fmla="*/ 3882193 w 4572000"/>
              <a:gd name="connsiteY33" fmla="*/ 4958675 h 5143500"/>
              <a:gd name="connsiteX34" fmla="*/ 3882193 w 4572000"/>
              <a:gd name="connsiteY34" fmla="*/ 5003422 h 5143500"/>
              <a:gd name="connsiteX35" fmla="*/ 3917054 w 4572000"/>
              <a:gd name="connsiteY35" fmla="*/ 5003422 h 5143500"/>
              <a:gd name="connsiteX36" fmla="*/ 3917054 w 4572000"/>
              <a:gd name="connsiteY36" fmla="*/ 4889642 h 5143500"/>
              <a:gd name="connsiteX37" fmla="*/ 3882193 w 4572000"/>
              <a:gd name="connsiteY37" fmla="*/ 4889642 h 5143500"/>
              <a:gd name="connsiteX38" fmla="*/ 3882193 w 4572000"/>
              <a:gd name="connsiteY38" fmla="*/ 4934873 h 5143500"/>
              <a:gd name="connsiteX39" fmla="*/ 3845905 w 4572000"/>
              <a:gd name="connsiteY39" fmla="*/ 4934873 h 5143500"/>
              <a:gd name="connsiteX40" fmla="*/ 3845905 w 4572000"/>
              <a:gd name="connsiteY40" fmla="*/ 4889642 h 5143500"/>
              <a:gd name="connsiteX41" fmla="*/ 4187786 w 4572000"/>
              <a:gd name="connsiteY41" fmla="*/ 4887261 h 5143500"/>
              <a:gd name="connsiteX42" fmla="*/ 4145289 w 4572000"/>
              <a:gd name="connsiteY42" fmla="*/ 4889642 h 5143500"/>
              <a:gd name="connsiteX43" fmla="*/ 4145289 w 4572000"/>
              <a:gd name="connsiteY43" fmla="*/ 5003422 h 5143500"/>
              <a:gd name="connsiteX44" fmla="*/ 4180150 w 4572000"/>
              <a:gd name="connsiteY44" fmla="*/ 5003422 h 5143500"/>
              <a:gd name="connsiteX45" fmla="*/ 4180150 w 4572000"/>
              <a:gd name="connsiteY45" fmla="*/ 4976282 h 5143500"/>
              <a:gd name="connsiteX46" fmla="*/ 4192566 w 4572000"/>
              <a:gd name="connsiteY46" fmla="*/ 4976282 h 5143500"/>
              <a:gd name="connsiteX47" fmla="*/ 4192566 w 4572000"/>
              <a:gd name="connsiteY47" fmla="*/ 4976291 h 5143500"/>
              <a:gd name="connsiteX48" fmla="*/ 4245567 w 4572000"/>
              <a:gd name="connsiteY48" fmla="*/ 4930586 h 5143500"/>
              <a:gd name="connsiteX49" fmla="*/ 4187786 w 4572000"/>
              <a:gd name="connsiteY49" fmla="*/ 4887261 h 5143500"/>
              <a:gd name="connsiteX50" fmla="*/ 3739428 w 4572000"/>
              <a:gd name="connsiteY50" fmla="*/ 4887261 h 5143500"/>
              <a:gd name="connsiteX51" fmla="*/ 3696931 w 4572000"/>
              <a:gd name="connsiteY51" fmla="*/ 4889642 h 5143500"/>
              <a:gd name="connsiteX52" fmla="*/ 3696931 w 4572000"/>
              <a:gd name="connsiteY52" fmla="*/ 5003422 h 5143500"/>
              <a:gd name="connsiteX53" fmla="*/ 3731791 w 4572000"/>
              <a:gd name="connsiteY53" fmla="*/ 5003422 h 5143500"/>
              <a:gd name="connsiteX54" fmla="*/ 3731791 w 4572000"/>
              <a:gd name="connsiteY54" fmla="*/ 4976282 h 5143500"/>
              <a:gd name="connsiteX55" fmla="*/ 3744208 w 4572000"/>
              <a:gd name="connsiteY55" fmla="*/ 4976282 h 5143500"/>
              <a:gd name="connsiteX56" fmla="*/ 3744199 w 4572000"/>
              <a:gd name="connsiteY56" fmla="*/ 4976291 h 5143500"/>
              <a:gd name="connsiteX57" fmla="*/ 3797199 w 4572000"/>
              <a:gd name="connsiteY57" fmla="*/ 4930586 h 5143500"/>
              <a:gd name="connsiteX58" fmla="*/ 3739428 w 4572000"/>
              <a:gd name="connsiteY58" fmla="*/ 4887261 h 5143500"/>
              <a:gd name="connsiteX59" fmla="*/ 4303337 w 4572000"/>
              <a:gd name="connsiteY59" fmla="*/ 4887252 h 5143500"/>
              <a:gd name="connsiteX60" fmla="*/ 4256069 w 4572000"/>
              <a:gd name="connsiteY60" fmla="*/ 4921527 h 5143500"/>
              <a:gd name="connsiteX61" fmla="*/ 4310507 w 4572000"/>
              <a:gd name="connsiteY61" fmla="*/ 4971994 h 5143500"/>
              <a:gd name="connsiteX62" fmla="*/ 4292367 w 4572000"/>
              <a:gd name="connsiteY62" fmla="*/ 4982942 h 5143500"/>
              <a:gd name="connsiteX63" fmla="*/ 4252736 w 4572000"/>
              <a:gd name="connsiteY63" fmla="*/ 4973892 h 5143500"/>
              <a:gd name="connsiteX64" fmla="*/ 4256555 w 4572000"/>
              <a:gd name="connsiteY64" fmla="*/ 5000074 h 5143500"/>
              <a:gd name="connsiteX65" fmla="*/ 4292844 w 4572000"/>
              <a:gd name="connsiteY65" fmla="*/ 5005785 h 5143500"/>
              <a:gd name="connsiteX66" fmla="*/ 4345844 w 4572000"/>
              <a:gd name="connsiteY66" fmla="*/ 4967697 h 5143500"/>
              <a:gd name="connsiteX67" fmla="*/ 4299510 w 4572000"/>
              <a:gd name="connsiteY67" fmla="*/ 4928600 h 5143500"/>
              <a:gd name="connsiteX68" fmla="*/ 4290937 w 4572000"/>
              <a:gd name="connsiteY68" fmla="*/ 4918670 h 5143500"/>
              <a:gd name="connsiteX69" fmla="*/ 4295287 w 4572000"/>
              <a:gd name="connsiteY69" fmla="*/ 4911836 h 5143500"/>
              <a:gd name="connsiteX70" fmla="*/ 4307165 w 4572000"/>
              <a:gd name="connsiteY70" fmla="*/ 4909630 h 5143500"/>
              <a:gd name="connsiteX71" fmla="*/ 4338198 w 4572000"/>
              <a:gd name="connsiteY71" fmla="*/ 4915341 h 5143500"/>
              <a:gd name="connsiteX72" fmla="*/ 4335332 w 4572000"/>
              <a:gd name="connsiteY72" fmla="*/ 4890582 h 5143500"/>
              <a:gd name="connsiteX73" fmla="*/ 4303337 w 4572000"/>
              <a:gd name="connsiteY73" fmla="*/ 4887252 h 5143500"/>
              <a:gd name="connsiteX74" fmla="*/ 0 w 4572000"/>
              <a:gd name="connsiteY74" fmla="*/ 0 h 5143500"/>
              <a:gd name="connsiteX75" fmla="*/ 4572000 w 4572000"/>
              <a:gd name="connsiteY75" fmla="*/ 0 h 5143500"/>
              <a:gd name="connsiteX76" fmla="*/ 4572000 w 4572000"/>
              <a:gd name="connsiteY76" fmla="*/ 5143500 h 5143500"/>
              <a:gd name="connsiteX77" fmla="*/ 0 w 4572000"/>
              <a:gd name="connsiteY7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572000" h="5143500">
                <a:moveTo>
                  <a:pt x="4290930" y="4918662"/>
                </a:moveTo>
                <a:lnTo>
                  <a:pt x="4290937" y="4918670"/>
                </a:lnTo>
                <a:lnTo>
                  <a:pt x="4290930" y="4918680"/>
                </a:lnTo>
                <a:close/>
                <a:moveTo>
                  <a:pt x="4185882" y="4908682"/>
                </a:moveTo>
                <a:cubicBezTo>
                  <a:pt x="4203069" y="4908682"/>
                  <a:pt x="4211191" y="4916774"/>
                  <a:pt x="4211191" y="4931060"/>
                </a:cubicBezTo>
                <a:cubicBezTo>
                  <a:pt x="4211191" y="4945821"/>
                  <a:pt x="4204031" y="4955819"/>
                  <a:pt x="4185882" y="4955819"/>
                </a:cubicBezTo>
                <a:lnTo>
                  <a:pt x="4180150" y="4955819"/>
                </a:lnTo>
                <a:lnTo>
                  <a:pt x="4180150" y="4908800"/>
                </a:lnTo>
                <a:cubicBezTo>
                  <a:pt x="4182173" y="4908682"/>
                  <a:pt x="4184087" y="4908682"/>
                  <a:pt x="4185882" y="4908682"/>
                </a:cubicBezTo>
                <a:close/>
                <a:moveTo>
                  <a:pt x="3737514" y="4908682"/>
                </a:moveTo>
                <a:cubicBezTo>
                  <a:pt x="3754702" y="4908682"/>
                  <a:pt x="3762824" y="4916774"/>
                  <a:pt x="3762824" y="4931060"/>
                </a:cubicBezTo>
                <a:cubicBezTo>
                  <a:pt x="3762824" y="4945821"/>
                  <a:pt x="3755663" y="4955819"/>
                  <a:pt x="3737514" y="4955819"/>
                </a:cubicBezTo>
                <a:lnTo>
                  <a:pt x="3731782" y="4955819"/>
                </a:lnTo>
                <a:lnTo>
                  <a:pt x="3731782" y="4908800"/>
                </a:lnTo>
                <a:cubicBezTo>
                  <a:pt x="3733815" y="4908682"/>
                  <a:pt x="3735720" y="4908682"/>
                  <a:pt x="3737514" y="4908682"/>
                </a:cubicBezTo>
                <a:close/>
                <a:moveTo>
                  <a:pt x="4084176" y="4889642"/>
                </a:moveTo>
                <a:lnTo>
                  <a:pt x="4084176" y="5003422"/>
                </a:lnTo>
                <a:lnTo>
                  <a:pt x="4119036" y="5003422"/>
                </a:lnTo>
                <a:lnTo>
                  <a:pt x="4119036" y="4889642"/>
                </a:lnTo>
                <a:close/>
                <a:moveTo>
                  <a:pt x="4003476" y="4889642"/>
                </a:moveTo>
                <a:lnTo>
                  <a:pt x="4003476" y="5003422"/>
                </a:lnTo>
                <a:lnTo>
                  <a:pt x="4066503" y="5003422"/>
                </a:lnTo>
                <a:lnTo>
                  <a:pt x="4071759" y="4980570"/>
                </a:lnTo>
                <a:lnTo>
                  <a:pt x="4038337" y="4980570"/>
                </a:lnTo>
                <a:lnTo>
                  <a:pt x="4038337" y="4889642"/>
                </a:lnTo>
                <a:close/>
                <a:moveTo>
                  <a:pt x="3942839" y="4889642"/>
                </a:moveTo>
                <a:lnTo>
                  <a:pt x="3942839" y="5003422"/>
                </a:lnTo>
                <a:lnTo>
                  <a:pt x="3977700" y="5003422"/>
                </a:lnTo>
                <a:lnTo>
                  <a:pt x="3977700" y="4889642"/>
                </a:lnTo>
                <a:close/>
                <a:moveTo>
                  <a:pt x="3811044" y="4889642"/>
                </a:moveTo>
                <a:lnTo>
                  <a:pt x="3811044" y="5003422"/>
                </a:lnTo>
                <a:lnTo>
                  <a:pt x="3845905" y="5003422"/>
                </a:lnTo>
                <a:lnTo>
                  <a:pt x="3845905" y="4958675"/>
                </a:lnTo>
                <a:lnTo>
                  <a:pt x="3882193" y="4958675"/>
                </a:lnTo>
                <a:lnTo>
                  <a:pt x="3882193" y="5003422"/>
                </a:lnTo>
                <a:lnTo>
                  <a:pt x="3917054" y="5003422"/>
                </a:lnTo>
                <a:lnTo>
                  <a:pt x="3917054" y="4889642"/>
                </a:lnTo>
                <a:lnTo>
                  <a:pt x="3882193" y="4889642"/>
                </a:lnTo>
                <a:lnTo>
                  <a:pt x="3882193" y="4934873"/>
                </a:lnTo>
                <a:lnTo>
                  <a:pt x="3845905" y="4934873"/>
                </a:lnTo>
                <a:lnTo>
                  <a:pt x="3845905" y="4889642"/>
                </a:lnTo>
                <a:close/>
                <a:moveTo>
                  <a:pt x="4187786" y="4887261"/>
                </a:moveTo>
                <a:cubicBezTo>
                  <a:pt x="4173941" y="4887261"/>
                  <a:pt x="4157230" y="4888210"/>
                  <a:pt x="4145289" y="4889642"/>
                </a:cubicBezTo>
                <a:lnTo>
                  <a:pt x="4145289" y="5003422"/>
                </a:lnTo>
                <a:lnTo>
                  <a:pt x="4180150" y="5003422"/>
                </a:lnTo>
                <a:lnTo>
                  <a:pt x="4180150" y="4976282"/>
                </a:lnTo>
                <a:lnTo>
                  <a:pt x="4192566" y="4976282"/>
                </a:lnTo>
                <a:lnTo>
                  <a:pt x="4192566" y="4976291"/>
                </a:lnTo>
                <a:cubicBezTo>
                  <a:pt x="4225037" y="4976291"/>
                  <a:pt x="4245567" y="4959633"/>
                  <a:pt x="4245567" y="4930586"/>
                </a:cubicBezTo>
                <a:cubicBezTo>
                  <a:pt x="4245567" y="4898692"/>
                  <a:pt x="4223599" y="4887261"/>
                  <a:pt x="4187786" y="4887261"/>
                </a:cubicBezTo>
                <a:close/>
                <a:moveTo>
                  <a:pt x="3739428" y="4887261"/>
                </a:moveTo>
                <a:cubicBezTo>
                  <a:pt x="3725583" y="4887261"/>
                  <a:pt x="3708872" y="4888210"/>
                  <a:pt x="3696931" y="4889642"/>
                </a:cubicBezTo>
                <a:lnTo>
                  <a:pt x="3696931" y="5003422"/>
                </a:lnTo>
                <a:lnTo>
                  <a:pt x="3731791" y="5003422"/>
                </a:lnTo>
                <a:lnTo>
                  <a:pt x="3731791" y="4976282"/>
                </a:lnTo>
                <a:lnTo>
                  <a:pt x="3744208" y="4976282"/>
                </a:lnTo>
                <a:lnTo>
                  <a:pt x="3744199" y="4976291"/>
                </a:lnTo>
                <a:cubicBezTo>
                  <a:pt x="3776669" y="4976291"/>
                  <a:pt x="3797199" y="4959633"/>
                  <a:pt x="3797199" y="4930586"/>
                </a:cubicBezTo>
                <a:cubicBezTo>
                  <a:pt x="3797208" y="4898683"/>
                  <a:pt x="3775241" y="4887261"/>
                  <a:pt x="3739428" y="4887261"/>
                </a:cubicBezTo>
                <a:close/>
                <a:moveTo>
                  <a:pt x="4303337" y="4887252"/>
                </a:moveTo>
                <a:cubicBezTo>
                  <a:pt x="4275162" y="4887252"/>
                  <a:pt x="4256069" y="4898318"/>
                  <a:pt x="4256069" y="4921527"/>
                </a:cubicBezTo>
                <a:cubicBezTo>
                  <a:pt x="4256069" y="4961521"/>
                  <a:pt x="4310507" y="4953429"/>
                  <a:pt x="4310507" y="4971994"/>
                </a:cubicBezTo>
                <a:cubicBezTo>
                  <a:pt x="4310507" y="4979137"/>
                  <a:pt x="4305251" y="4982942"/>
                  <a:pt x="4292367" y="4982942"/>
                </a:cubicBezTo>
                <a:cubicBezTo>
                  <a:pt x="4280903" y="4982942"/>
                  <a:pt x="4263239" y="4979137"/>
                  <a:pt x="4252736" y="4973892"/>
                </a:cubicBezTo>
                <a:lnTo>
                  <a:pt x="4256555" y="5000074"/>
                </a:lnTo>
                <a:cubicBezTo>
                  <a:pt x="4267058" y="5003888"/>
                  <a:pt x="4281388" y="5005785"/>
                  <a:pt x="4292844" y="5005785"/>
                </a:cubicBezTo>
                <a:cubicBezTo>
                  <a:pt x="4321972" y="5005785"/>
                  <a:pt x="4345844" y="4996261"/>
                  <a:pt x="4345844" y="4967697"/>
                </a:cubicBezTo>
                <a:cubicBezTo>
                  <a:pt x="4345844" y="4939131"/>
                  <a:pt x="4314955" y="4936008"/>
                  <a:pt x="4299510" y="4928600"/>
                </a:cubicBezTo>
                <a:lnTo>
                  <a:pt x="4290937" y="4918670"/>
                </a:lnTo>
                <a:lnTo>
                  <a:pt x="4295287" y="4911836"/>
                </a:lnTo>
                <a:cubicBezTo>
                  <a:pt x="4298093" y="4910346"/>
                  <a:pt x="4302152" y="4909630"/>
                  <a:pt x="4307165" y="4909630"/>
                </a:cubicBezTo>
                <a:cubicBezTo>
                  <a:pt x="4318144" y="4909630"/>
                  <a:pt x="4330085" y="4912011"/>
                  <a:pt x="4338198" y="4915341"/>
                </a:cubicBezTo>
                <a:lnTo>
                  <a:pt x="4335332" y="4890582"/>
                </a:lnTo>
                <a:cubicBezTo>
                  <a:pt x="4326257" y="4888675"/>
                  <a:pt x="4318144" y="4887252"/>
                  <a:pt x="4303337" y="4887252"/>
                </a:cubicBezTo>
                <a:close/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876D54D5-622D-C8E4-CD5C-2D01FEA4B5B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502919" y="4928616"/>
            <a:ext cx="36576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0431AD5C-8671-9AFE-04DD-0F34103D9F1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EABECB-BF56-1EC1-700B-6EE80491A78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2104" y="1839282"/>
            <a:ext cx="3657280" cy="2856543"/>
          </a:xfrm>
        </p:spPr>
        <p:txBody>
          <a:bodyPr/>
          <a:lstStyle>
            <a:lvl1pPr>
              <a:spcAft>
                <a:spcPts val="6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List item</a:t>
            </a:r>
          </a:p>
          <a:p>
            <a:pPr lvl="1"/>
            <a:r>
              <a:rPr lang="en-US" dirty="0"/>
              <a:t>List item</a:t>
            </a:r>
          </a:p>
          <a:p>
            <a:pPr lvl="2"/>
            <a:r>
              <a:rPr lang="en-US" dirty="0"/>
              <a:t>List item</a:t>
            </a:r>
          </a:p>
          <a:p>
            <a:pPr lvl="3"/>
            <a:r>
              <a:rPr lang="en-US" dirty="0"/>
              <a:t>List item</a:t>
            </a:r>
          </a:p>
          <a:p>
            <a:pPr lvl="4"/>
            <a:r>
              <a:rPr lang="en-US" dirty="0"/>
              <a:t>List item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55C4CE81-E728-AD2F-72F4-655C91D574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974520"/>
            <a:ext cx="3657281" cy="71913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BDF0FF"/>
                </a:solidFill>
              </a:defRPr>
            </a:lvl1pPr>
          </a:lstStyle>
          <a:p>
            <a:r>
              <a:rPr lang="en-US" dirty="0"/>
              <a:t>Type your headline here </a:t>
            </a:r>
            <a:br>
              <a:rPr lang="en-US" dirty="0"/>
            </a:br>
            <a:r>
              <a:rPr lang="en-US" dirty="0"/>
              <a:t>(ex: Agenda)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16CC379-2329-348A-A0BB-BF2305A004E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2104" y="613446"/>
            <a:ext cx="2240280" cy="2154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BDF0FF"/>
                </a:solidFill>
              </a:defRPr>
            </a:lvl1pPr>
            <a:lvl2pPr marL="182876" indent="0">
              <a:buNone/>
              <a:defRPr sz="1400" b="1">
                <a:solidFill>
                  <a:schemeClr val="bg2"/>
                </a:solidFill>
              </a:defRPr>
            </a:lvl2pPr>
            <a:lvl3pPr marL="321810" indent="0">
              <a:buNone/>
              <a:defRPr sz="1400" b="1">
                <a:solidFill>
                  <a:schemeClr val="bg2"/>
                </a:solidFill>
              </a:defRPr>
            </a:lvl3pPr>
            <a:lvl4pPr marL="457189" indent="0">
              <a:buNone/>
              <a:defRPr sz="1400" b="1">
                <a:solidFill>
                  <a:schemeClr val="bg2"/>
                </a:solidFill>
              </a:defRPr>
            </a:lvl4pPr>
            <a:lvl5pPr marL="593709" indent="0">
              <a:buNone/>
              <a:defRPr sz="14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88A61FA-8506-8BDE-75B7-56CF2CF1A59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2104" y="373904"/>
            <a:ext cx="2240280" cy="2154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BDF0FF"/>
                </a:solidFill>
              </a:defRPr>
            </a:lvl1pPr>
            <a:lvl2pPr marL="182876" indent="0">
              <a:buNone/>
              <a:defRPr sz="1400" b="1">
                <a:solidFill>
                  <a:schemeClr val="bg2"/>
                </a:solidFill>
              </a:defRPr>
            </a:lvl2pPr>
            <a:lvl3pPr marL="321810" indent="0">
              <a:buNone/>
              <a:defRPr sz="1400" b="1">
                <a:solidFill>
                  <a:schemeClr val="bg2"/>
                </a:solidFill>
              </a:defRPr>
            </a:lvl3pPr>
            <a:lvl4pPr marL="457189" indent="0">
              <a:buNone/>
              <a:defRPr sz="1400" b="1">
                <a:solidFill>
                  <a:schemeClr val="bg2"/>
                </a:solidFill>
              </a:defRPr>
            </a:lvl4pPr>
            <a:lvl5pPr marL="593709" indent="0">
              <a:buNone/>
              <a:defRPr sz="14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Meeting/Event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73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blue (with imag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D78E995-A1DD-8545-84F0-DC4CDC5BD5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bg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8B1C466-D200-4DC7-D0E2-B4A614BA5B2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074920" y="4928616"/>
            <a:ext cx="914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4F6A7D-29A9-865E-B1B3-84E34AE313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4920" y="2212851"/>
            <a:ext cx="3179496" cy="719137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30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Philips blue divider, </a:t>
            </a:r>
            <a:br>
              <a:rPr lang="en-US" dirty="0"/>
            </a:br>
            <a:r>
              <a:rPr lang="en-US" dirty="0"/>
              <a:t>half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CB73A-A9B6-13DF-87F7-3E10FF24BED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87F682B3-AF4A-91C9-4759-8E607A1666A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37A77D-5A68-FA54-71E2-62A93FDC6A7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6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white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E2DADD8-E1E5-2BC7-F70F-856D65BF749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074920" y="4928616"/>
            <a:ext cx="914400" cy="9144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1BE682-E648-A30F-488B-DAEEA0E0CB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4920" y="2212851"/>
            <a:ext cx="3179496" cy="719137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300"/>
              </a:spcAft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White divider, </a:t>
            </a:r>
            <a:br>
              <a:rPr lang="en-US" dirty="0"/>
            </a:br>
            <a:r>
              <a:rPr lang="en-US" dirty="0"/>
              <a:t>half photo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46B0B-2942-5B4C-DCB9-34A15D547F6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9EFBEDBE-C1AF-5843-C168-0AC571738EF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</p:spTree>
    <p:extLst>
      <p:ext uri="{BB962C8B-B14F-4D97-AF65-F5344CB8AC3E}">
        <p14:creationId xmlns:p14="http://schemas.microsoft.com/office/powerpoint/2010/main" val="404327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light blue (with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879EF11-C66F-25CE-5EFB-6055ED7EC2F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074920" y="4928616"/>
            <a:ext cx="914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DAD8C3-A9EB-9986-F97F-413372422A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4920" y="2212851"/>
            <a:ext cx="3179496" cy="719137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300"/>
              </a:spcAft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Light blue divider, </a:t>
            </a:r>
            <a:br>
              <a:rPr lang="en-US" dirty="0"/>
            </a:br>
            <a:r>
              <a:rPr lang="en-US" dirty="0"/>
              <a:t>half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C264C-A8C8-C508-F1B9-3B467123058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BE110ED-2D7D-D774-0B80-3F90D3F4E9A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</p:spTree>
    <p:extLst>
      <p:ext uri="{BB962C8B-B14F-4D97-AF65-F5344CB8AC3E}">
        <p14:creationId xmlns:p14="http://schemas.microsoft.com/office/powerpoint/2010/main" val="344936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ark blue (with imag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483C4F6-50E7-6E1E-D4D2-96582662F31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bg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6C58F87-A9BA-2FA1-B97C-0698020B515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074920" y="4928616"/>
            <a:ext cx="914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2425AB-1C29-0373-FC31-D4FB7C71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431" y="2212183"/>
            <a:ext cx="3179496" cy="719137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30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Dark blue divider, </a:t>
            </a:r>
            <a:br>
              <a:rPr lang="en-US" dirty="0"/>
            </a:br>
            <a:r>
              <a:rPr lang="en-US" dirty="0"/>
              <a:t>half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8B69E-8B5D-DA78-AE44-FB6C6BDE89E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1BEA3FF-6101-A89B-8F65-C421806231B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3089D-E461-0C57-2084-1F72CD158BF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5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F0D7CB1-AD3C-2852-787D-8D22425C38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bg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ADC6353-6048-E03A-3D77-9D075ACD8B7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52B2FB9-5F5F-3AD4-6FA3-4B103FDE2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6469C53-2653-5C06-7E2F-CD7D6BC91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18" y="1648421"/>
            <a:ext cx="8138161" cy="18466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Philips blue divider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609342E-45EF-3B14-6398-69B80ECAAF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376239"/>
            <a:ext cx="406908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BDF0FF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385F6C-EE6D-ED6D-18D0-4DE79C3908D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1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C5660C-87D6-8991-CE76-9D054AAB9A5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63F8B-8A74-0E87-A158-F18F0F9C68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70153C2-9411-C295-333A-E234FF87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19" y="1648421"/>
            <a:ext cx="8138160" cy="18466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3600">
                <a:solidFill>
                  <a:srgbClr val="00126E"/>
                </a:solidFill>
              </a:defRPr>
            </a:lvl1pPr>
          </a:lstStyle>
          <a:p>
            <a:r>
              <a:rPr lang="en-US" dirty="0"/>
              <a:t>White divider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C5F79E5-E3CC-0F06-D2F0-AB9CC0AE2C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376239"/>
            <a:ext cx="406908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269343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ligh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B31952-E4A5-D9E8-C52F-5D29A7BC41F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8E28A7-BDB3-7FE2-2275-6C094A1DF3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170887A-6431-1399-F5E5-FA3AD3099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19" y="1648421"/>
            <a:ext cx="8138160" cy="18466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3600">
                <a:solidFill>
                  <a:srgbClr val="00126E"/>
                </a:solidFill>
              </a:defRPr>
            </a:lvl1pPr>
          </a:lstStyle>
          <a:p>
            <a:r>
              <a:rPr lang="en-US" dirty="0"/>
              <a:t>Light blue divider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239A8D7-86F6-5F8F-60A8-D347B9F18D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376239"/>
            <a:ext cx="406908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117109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ar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F4BC162-EBC9-AD4C-50FB-5AE54CFC38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bg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02E108-9147-4964-1570-DD151056425A}"/>
              </a:ext>
            </a:extLst>
          </p:cNvPr>
          <p:cNvSpPr>
            <a:spLocks noGrp="1"/>
          </p:cNvSpPr>
          <p:nvPr userDrawn="1">
            <p:ph type="ftr" sz="quarter" idx="15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ED613-E8BF-EF44-A246-98413FA79480}"/>
              </a:ext>
            </a:extLst>
          </p:cNvPr>
          <p:cNvSpPr>
            <a:spLocks noGrp="1"/>
          </p:cNvSpPr>
          <p:nvPr userDrawn="1">
            <p:ph type="sldNum" sz="quarter" idx="16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14E7F6E-2B69-4BF8-B520-1CCC3F36F2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19" y="1648421"/>
            <a:ext cx="8138160" cy="18466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Dark blue divider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1A37B65-E4B8-71F7-A78F-77B2D4E42B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376239"/>
            <a:ext cx="406908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BDF0FF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FA3403-DB36-5459-127B-003E16CD7F5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840DD0C7-5AF6-1A37-ECF9-CC16DE9DDC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tx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5BC41EF-EEE9-1B6E-5F31-3E428C7719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0D815C2-849B-D7BD-0DB7-A36C1FA4B7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6F285E-21D8-7DCC-C09A-8638AEC14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74904"/>
            <a:ext cx="8138160" cy="7191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Type your slide headline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3826F-0E15-8317-5ABF-92322521F27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00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(vertical 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B67DB58-F737-AC10-CC1C-15DBD6E977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1" y="4466069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78A8BD4-EC83-5206-5C7B-605BC11D3A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1" y="4276855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6B5CCBC-2A7F-98C5-9D8E-0D0149E666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1" y="4087641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A803C9-3B4E-EB3B-6029-7BDE048835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0"/>
            <a:ext cx="6035040" cy="120700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43539-EB41-4C14-53EF-2935F6D07E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603504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84AA1B72-4063-89DB-D076-1E2338DCA0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277" y="283122"/>
            <a:ext cx="841742" cy="45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61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F1EC1-2658-C047-B1BA-7D4E1C0429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53026-A825-4528-4CF3-B5A9681011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B2A843-3D74-BE80-F9C6-089029FBBC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376241"/>
            <a:ext cx="8138160" cy="719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your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366540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p15="http://schemas.microsoft.com/office/powerpoint/2012/main" xmlns:a16="http://schemas.microsoft.com/office/drawing/2014/main"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70542-4FDB-B324-ECE0-DE3F5DFAF1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CCC7D-4FA5-392C-1757-004F3007C8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D381BB-CD2F-C7BC-1AFA-2073F1739D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76241"/>
            <a:ext cx="8138160" cy="719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your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153714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dar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101F003-E183-0112-A786-7AA9F6D0DE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tx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B06B5-4F14-55FD-A5A0-3ED51EB49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0D042B-CFFA-A2E0-2A91-CEF83AE1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8A8DF2-CDA7-D81B-B404-AB351FB689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76241"/>
            <a:ext cx="8138160" cy="7191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Type your slide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76A43-B32F-C6BC-95CF-AF3D220BC56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4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47832D1-2CB0-EF47-87AC-2268BFA1D60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0675C8B-9184-054B-B7F8-DF9237D45D9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1C77D-DDC8-3024-919F-538FECE1E6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0062" y="1211263"/>
            <a:ext cx="8138160" cy="3484800"/>
          </a:xfrm>
          <a:prstGeom prst="rect">
            <a:avLst/>
          </a:prstGeo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17A39C56-76E5-6D8E-D2AE-E974200C1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53" y="376241"/>
            <a:ext cx="8138160" cy="7191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Type your slide headline here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834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47832D1-2CB0-EF47-87AC-2268BFA1D60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0675C8B-9184-054B-B7F8-DF9237D45D9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F116B89-87B5-8107-A5CD-141BB7422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0333" y="1211263"/>
            <a:ext cx="3823606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B6E554A-6B73-15E4-3764-C5F8C8ADA4F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0063" y="1211263"/>
            <a:ext cx="3823606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2AED31B2-8BB2-E9B2-06B3-96133C2A7C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53" y="376241"/>
            <a:ext cx="8138160" cy="7191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Type your slide headline here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109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47832D1-2CB0-EF47-87AC-2268BFA1D60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0675C8B-9184-054B-B7F8-DF9237D45D9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1EB096-CDA0-FBC3-ACB0-B46F4AC10AA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62611" y="1211263"/>
            <a:ext cx="2379602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3E0B99A-29EB-A6B9-09B7-861A3D1249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77488" y="1211263"/>
            <a:ext cx="2379602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AA75FF5-94F5-C44C-32B7-5EC624735A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0063" y="1211263"/>
            <a:ext cx="2379602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4967F1C9-9964-32B9-28CE-CDB0035173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53" y="376241"/>
            <a:ext cx="8138160" cy="7191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Type your slide headline here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11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65D507BA-0817-31A1-44FE-891B1C7FA17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253180" y="0"/>
            <a:ext cx="5888736" cy="5143500"/>
          </a:xfrm>
          <a:custGeom>
            <a:avLst/>
            <a:gdLst>
              <a:gd name="connsiteX0" fmla="*/ 5609750 w 5890820"/>
              <a:gd name="connsiteY0" fmla="*/ 4918662 h 5143500"/>
              <a:gd name="connsiteX1" fmla="*/ 5609757 w 5890820"/>
              <a:gd name="connsiteY1" fmla="*/ 4918670 h 5143500"/>
              <a:gd name="connsiteX2" fmla="*/ 5609750 w 5890820"/>
              <a:gd name="connsiteY2" fmla="*/ 4918680 h 5143500"/>
              <a:gd name="connsiteX3" fmla="*/ 5504702 w 5890820"/>
              <a:gd name="connsiteY3" fmla="*/ 4908682 h 5143500"/>
              <a:gd name="connsiteX4" fmla="*/ 5530011 w 5890820"/>
              <a:gd name="connsiteY4" fmla="*/ 4931060 h 5143500"/>
              <a:gd name="connsiteX5" fmla="*/ 5504702 w 5890820"/>
              <a:gd name="connsiteY5" fmla="*/ 4955819 h 5143500"/>
              <a:gd name="connsiteX6" fmla="*/ 5498970 w 5890820"/>
              <a:gd name="connsiteY6" fmla="*/ 4955819 h 5143500"/>
              <a:gd name="connsiteX7" fmla="*/ 5498970 w 5890820"/>
              <a:gd name="connsiteY7" fmla="*/ 4908800 h 5143500"/>
              <a:gd name="connsiteX8" fmla="*/ 5504702 w 5890820"/>
              <a:gd name="connsiteY8" fmla="*/ 4908682 h 5143500"/>
              <a:gd name="connsiteX9" fmla="*/ 5056334 w 5890820"/>
              <a:gd name="connsiteY9" fmla="*/ 4908682 h 5143500"/>
              <a:gd name="connsiteX10" fmla="*/ 5081644 w 5890820"/>
              <a:gd name="connsiteY10" fmla="*/ 4931060 h 5143500"/>
              <a:gd name="connsiteX11" fmla="*/ 5056334 w 5890820"/>
              <a:gd name="connsiteY11" fmla="*/ 4955819 h 5143500"/>
              <a:gd name="connsiteX12" fmla="*/ 5050602 w 5890820"/>
              <a:gd name="connsiteY12" fmla="*/ 4955819 h 5143500"/>
              <a:gd name="connsiteX13" fmla="*/ 5050602 w 5890820"/>
              <a:gd name="connsiteY13" fmla="*/ 4908800 h 5143500"/>
              <a:gd name="connsiteX14" fmla="*/ 5056334 w 5890820"/>
              <a:gd name="connsiteY14" fmla="*/ 4908682 h 5143500"/>
              <a:gd name="connsiteX15" fmla="*/ 5402996 w 5890820"/>
              <a:gd name="connsiteY15" fmla="*/ 4889642 h 5143500"/>
              <a:gd name="connsiteX16" fmla="*/ 5402996 w 5890820"/>
              <a:gd name="connsiteY16" fmla="*/ 5003422 h 5143500"/>
              <a:gd name="connsiteX17" fmla="*/ 5437856 w 5890820"/>
              <a:gd name="connsiteY17" fmla="*/ 5003422 h 5143500"/>
              <a:gd name="connsiteX18" fmla="*/ 5437856 w 5890820"/>
              <a:gd name="connsiteY18" fmla="*/ 4889642 h 5143500"/>
              <a:gd name="connsiteX19" fmla="*/ 5322296 w 5890820"/>
              <a:gd name="connsiteY19" fmla="*/ 4889642 h 5143500"/>
              <a:gd name="connsiteX20" fmla="*/ 5322296 w 5890820"/>
              <a:gd name="connsiteY20" fmla="*/ 5003422 h 5143500"/>
              <a:gd name="connsiteX21" fmla="*/ 5385323 w 5890820"/>
              <a:gd name="connsiteY21" fmla="*/ 5003422 h 5143500"/>
              <a:gd name="connsiteX22" fmla="*/ 5390579 w 5890820"/>
              <a:gd name="connsiteY22" fmla="*/ 4980570 h 5143500"/>
              <a:gd name="connsiteX23" fmla="*/ 5357157 w 5890820"/>
              <a:gd name="connsiteY23" fmla="*/ 4980570 h 5143500"/>
              <a:gd name="connsiteX24" fmla="*/ 5357157 w 5890820"/>
              <a:gd name="connsiteY24" fmla="*/ 4889642 h 5143500"/>
              <a:gd name="connsiteX25" fmla="*/ 5261659 w 5890820"/>
              <a:gd name="connsiteY25" fmla="*/ 4889642 h 5143500"/>
              <a:gd name="connsiteX26" fmla="*/ 5261659 w 5890820"/>
              <a:gd name="connsiteY26" fmla="*/ 5003422 h 5143500"/>
              <a:gd name="connsiteX27" fmla="*/ 5296520 w 5890820"/>
              <a:gd name="connsiteY27" fmla="*/ 5003422 h 5143500"/>
              <a:gd name="connsiteX28" fmla="*/ 5296520 w 5890820"/>
              <a:gd name="connsiteY28" fmla="*/ 4889642 h 5143500"/>
              <a:gd name="connsiteX29" fmla="*/ 5129864 w 5890820"/>
              <a:gd name="connsiteY29" fmla="*/ 4889642 h 5143500"/>
              <a:gd name="connsiteX30" fmla="*/ 5129864 w 5890820"/>
              <a:gd name="connsiteY30" fmla="*/ 5003422 h 5143500"/>
              <a:gd name="connsiteX31" fmla="*/ 5164725 w 5890820"/>
              <a:gd name="connsiteY31" fmla="*/ 5003422 h 5143500"/>
              <a:gd name="connsiteX32" fmla="*/ 5164725 w 5890820"/>
              <a:gd name="connsiteY32" fmla="*/ 4958675 h 5143500"/>
              <a:gd name="connsiteX33" fmla="*/ 5201013 w 5890820"/>
              <a:gd name="connsiteY33" fmla="*/ 4958675 h 5143500"/>
              <a:gd name="connsiteX34" fmla="*/ 5201013 w 5890820"/>
              <a:gd name="connsiteY34" fmla="*/ 5003422 h 5143500"/>
              <a:gd name="connsiteX35" fmla="*/ 5235874 w 5890820"/>
              <a:gd name="connsiteY35" fmla="*/ 5003422 h 5143500"/>
              <a:gd name="connsiteX36" fmla="*/ 5235874 w 5890820"/>
              <a:gd name="connsiteY36" fmla="*/ 4889642 h 5143500"/>
              <a:gd name="connsiteX37" fmla="*/ 5201013 w 5890820"/>
              <a:gd name="connsiteY37" fmla="*/ 4889642 h 5143500"/>
              <a:gd name="connsiteX38" fmla="*/ 5201013 w 5890820"/>
              <a:gd name="connsiteY38" fmla="*/ 4934873 h 5143500"/>
              <a:gd name="connsiteX39" fmla="*/ 5164725 w 5890820"/>
              <a:gd name="connsiteY39" fmla="*/ 4934873 h 5143500"/>
              <a:gd name="connsiteX40" fmla="*/ 5164725 w 5890820"/>
              <a:gd name="connsiteY40" fmla="*/ 4889642 h 5143500"/>
              <a:gd name="connsiteX41" fmla="*/ 5506606 w 5890820"/>
              <a:gd name="connsiteY41" fmla="*/ 4887261 h 5143500"/>
              <a:gd name="connsiteX42" fmla="*/ 5464109 w 5890820"/>
              <a:gd name="connsiteY42" fmla="*/ 4889642 h 5143500"/>
              <a:gd name="connsiteX43" fmla="*/ 5464109 w 5890820"/>
              <a:gd name="connsiteY43" fmla="*/ 5003422 h 5143500"/>
              <a:gd name="connsiteX44" fmla="*/ 5498970 w 5890820"/>
              <a:gd name="connsiteY44" fmla="*/ 5003422 h 5143500"/>
              <a:gd name="connsiteX45" fmla="*/ 5498970 w 5890820"/>
              <a:gd name="connsiteY45" fmla="*/ 4976282 h 5143500"/>
              <a:gd name="connsiteX46" fmla="*/ 5511386 w 5890820"/>
              <a:gd name="connsiteY46" fmla="*/ 4976282 h 5143500"/>
              <a:gd name="connsiteX47" fmla="*/ 5511386 w 5890820"/>
              <a:gd name="connsiteY47" fmla="*/ 4976291 h 5143500"/>
              <a:gd name="connsiteX48" fmla="*/ 5564387 w 5890820"/>
              <a:gd name="connsiteY48" fmla="*/ 4930586 h 5143500"/>
              <a:gd name="connsiteX49" fmla="*/ 5506606 w 5890820"/>
              <a:gd name="connsiteY49" fmla="*/ 4887261 h 5143500"/>
              <a:gd name="connsiteX50" fmla="*/ 5058248 w 5890820"/>
              <a:gd name="connsiteY50" fmla="*/ 4887261 h 5143500"/>
              <a:gd name="connsiteX51" fmla="*/ 5015751 w 5890820"/>
              <a:gd name="connsiteY51" fmla="*/ 4889642 h 5143500"/>
              <a:gd name="connsiteX52" fmla="*/ 5015751 w 5890820"/>
              <a:gd name="connsiteY52" fmla="*/ 5003422 h 5143500"/>
              <a:gd name="connsiteX53" fmla="*/ 5050611 w 5890820"/>
              <a:gd name="connsiteY53" fmla="*/ 5003422 h 5143500"/>
              <a:gd name="connsiteX54" fmla="*/ 5050611 w 5890820"/>
              <a:gd name="connsiteY54" fmla="*/ 4976282 h 5143500"/>
              <a:gd name="connsiteX55" fmla="*/ 5063028 w 5890820"/>
              <a:gd name="connsiteY55" fmla="*/ 4976282 h 5143500"/>
              <a:gd name="connsiteX56" fmla="*/ 5063019 w 5890820"/>
              <a:gd name="connsiteY56" fmla="*/ 4976291 h 5143500"/>
              <a:gd name="connsiteX57" fmla="*/ 5116019 w 5890820"/>
              <a:gd name="connsiteY57" fmla="*/ 4930586 h 5143500"/>
              <a:gd name="connsiteX58" fmla="*/ 5058248 w 5890820"/>
              <a:gd name="connsiteY58" fmla="*/ 4887261 h 5143500"/>
              <a:gd name="connsiteX59" fmla="*/ 5622157 w 5890820"/>
              <a:gd name="connsiteY59" fmla="*/ 4887252 h 5143500"/>
              <a:gd name="connsiteX60" fmla="*/ 5574889 w 5890820"/>
              <a:gd name="connsiteY60" fmla="*/ 4921527 h 5143500"/>
              <a:gd name="connsiteX61" fmla="*/ 5629327 w 5890820"/>
              <a:gd name="connsiteY61" fmla="*/ 4971994 h 5143500"/>
              <a:gd name="connsiteX62" fmla="*/ 5611187 w 5890820"/>
              <a:gd name="connsiteY62" fmla="*/ 4982942 h 5143500"/>
              <a:gd name="connsiteX63" fmla="*/ 5571556 w 5890820"/>
              <a:gd name="connsiteY63" fmla="*/ 4973892 h 5143500"/>
              <a:gd name="connsiteX64" fmla="*/ 5575375 w 5890820"/>
              <a:gd name="connsiteY64" fmla="*/ 5000074 h 5143500"/>
              <a:gd name="connsiteX65" fmla="*/ 5611664 w 5890820"/>
              <a:gd name="connsiteY65" fmla="*/ 5005785 h 5143500"/>
              <a:gd name="connsiteX66" fmla="*/ 5664664 w 5890820"/>
              <a:gd name="connsiteY66" fmla="*/ 4967697 h 5143500"/>
              <a:gd name="connsiteX67" fmla="*/ 5618330 w 5890820"/>
              <a:gd name="connsiteY67" fmla="*/ 4928600 h 5143500"/>
              <a:gd name="connsiteX68" fmla="*/ 5609757 w 5890820"/>
              <a:gd name="connsiteY68" fmla="*/ 4918670 h 5143500"/>
              <a:gd name="connsiteX69" fmla="*/ 5614107 w 5890820"/>
              <a:gd name="connsiteY69" fmla="*/ 4911836 h 5143500"/>
              <a:gd name="connsiteX70" fmla="*/ 5625985 w 5890820"/>
              <a:gd name="connsiteY70" fmla="*/ 4909630 h 5143500"/>
              <a:gd name="connsiteX71" fmla="*/ 5657018 w 5890820"/>
              <a:gd name="connsiteY71" fmla="*/ 4915341 h 5143500"/>
              <a:gd name="connsiteX72" fmla="*/ 5654152 w 5890820"/>
              <a:gd name="connsiteY72" fmla="*/ 4890582 h 5143500"/>
              <a:gd name="connsiteX73" fmla="*/ 5622157 w 5890820"/>
              <a:gd name="connsiteY73" fmla="*/ 4887252 h 5143500"/>
              <a:gd name="connsiteX74" fmla="*/ 0 w 5890820"/>
              <a:gd name="connsiteY74" fmla="*/ 0 h 5143500"/>
              <a:gd name="connsiteX75" fmla="*/ 5890820 w 5890820"/>
              <a:gd name="connsiteY75" fmla="*/ 0 h 5143500"/>
              <a:gd name="connsiteX76" fmla="*/ 5890820 w 5890820"/>
              <a:gd name="connsiteY76" fmla="*/ 5143500 h 5143500"/>
              <a:gd name="connsiteX77" fmla="*/ 0 w 5890820"/>
              <a:gd name="connsiteY7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890820" h="5143500">
                <a:moveTo>
                  <a:pt x="5609750" y="4918662"/>
                </a:moveTo>
                <a:lnTo>
                  <a:pt x="5609757" y="4918670"/>
                </a:lnTo>
                <a:lnTo>
                  <a:pt x="5609750" y="4918680"/>
                </a:lnTo>
                <a:close/>
                <a:moveTo>
                  <a:pt x="5504702" y="4908682"/>
                </a:moveTo>
                <a:cubicBezTo>
                  <a:pt x="5521889" y="4908682"/>
                  <a:pt x="5530011" y="4916774"/>
                  <a:pt x="5530011" y="4931060"/>
                </a:cubicBezTo>
                <a:cubicBezTo>
                  <a:pt x="5530011" y="4945821"/>
                  <a:pt x="5522851" y="4955819"/>
                  <a:pt x="5504702" y="4955819"/>
                </a:cubicBezTo>
                <a:lnTo>
                  <a:pt x="5498970" y="4955819"/>
                </a:lnTo>
                <a:lnTo>
                  <a:pt x="5498970" y="4908800"/>
                </a:lnTo>
                <a:cubicBezTo>
                  <a:pt x="5500993" y="4908682"/>
                  <a:pt x="5502907" y="4908682"/>
                  <a:pt x="5504702" y="4908682"/>
                </a:cubicBezTo>
                <a:close/>
                <a:moveTo>
                  <a:pt x="5056334" y="4908682"/>
                </a:moveTo>
                <a:cubicBezTo>
                  <a:pt x="5073522" y="4908682"/>
                  <a:pt x="5081644" y="4916774"/>
                  <a:pt x="5081644" y="4931060"/>
                </a:cubicBezTo>
                <a:cubicBezTo>
                  <a:pt x="5081644" y="4945821"/>
                  <a:pt x="5074483" y="4955819"/>
                  <a:pt x="5056334" y="4955819"/>
                </a:cubicBezTo>
                <a:lnTo>
                  <a:pt x="5050602" y="4955819"/>
                </a:lnTo>
                <a:lnTo>
                  <a:pt x="5050602" y="4908800"/>
                </a:lnTo>
                <a:cubicBezTo>
                  <a:pt x="5052635" y="4908682"/>
                  <a:pt x="5054540" y="4908682"/>
                  <a:pt x="5056334" y="4908682"/>
                </a:cubicBezTo>
                <a:close/>
                <a:moveTo>
                  <a:pt x="5402996" y="4889642"/>
                </a:moveTo>
                <a:lnTo>
                  <a:pt x="5402996" y="5003422"/>
                </a:lnTo>
                <a:lnTo>
                  <a:pt x="5437856" y="5003422"/>
                </a:lnTo>
                <a:lnTo>
                  <a:pt x="5437856" y="4889642"/>
                </a:lnTo>
                <a:close/>
                <a:moveTo>
                  <a:pt x="5322296" y="4889642"/>
                </a:moveTo>
                <a:lnTo>
                  <a:pt x="5322296" y="5003422"/>
                </a:lnTo>
                <a:lnTo>
                  <a:pt x="5385323" y="5003422"/>
                </a:lnTo>
                <a:lnTo>
                  <a:pt x="5390579" y="4980570"/>
                </a:lnTo>
                <a:lnTo>
                  <a:pt x="5357157" y="4980570"/>
                </a:lnTo>
                <a:lnTo>
                  <a:pt x="5357157" y="4889642"/>
                </a:lnTo>
                <a:close/>
                <a:moveTo>
                  <a:pt x="5261659" y="4889642"/>
                </a:moveTo>
                <a:lnTo>
                  <a:pt x="5261659" y="5003422"/>
                </a:lnTo>
                <a:lnTo>
                  <a:pt x="5296520" y="5003422"/>
                </a:lnTo>
                <a:lnTo>
                  <a:pt x="5296520" y="4889642"/>
                </a:lnTo>
                <a:close/>
                <a:moveTo>
                  <a:pt x="5129864" y="4889642"/>
                </a:moveTo>
                <a:lnTo>
                  <a:pt x="5129864" y="5003422"/>
                </a:lnTo>
                <a:lnTo>
                  <a:pt x="5164725" y="5003422"/>
                </a:lnTo>
                <a:lnTo>
                  <a:pt x="5164725" y="4958675"/>
                </a:lnTo>
                <a:lnTo>
                  <a:pt x="5201013" y="4958675"/>
                </a:lnTo>
                <a:lnTo>
                  <a:pt x="5201013" y="5003422"/>
                </a:lnTo>
                <a:lnTo>
                  <a:pt x="5235874" y="5003422"/>
                </a:lnTo>
                <a:lnTo>
                  <a:pt x="5235874" y="4889642"/>
                </a:lnTo>
                <a:lnTo>
                  <a:pt x="5201013" y="4889642"/>
                </a:lnTo>
                <a:lnTo>
                  <a:pt x="5201013" y="4934873"/>
                </a:lnTo>
                <a:lnTo>
                  <a:pt x="5164725" y="4934873"/>
                </a:lnTo>
                <a:lnTo>
                  <a:pt x="5164725" y="4889642"/>
                </a:lnTo>
                <a:close/>
                <a:moveTo>
                  <a:pt x="5506606" y="4887261"/>
                </a:moveTo>
                <a:cubicBezTo>
                  <a:pt x="5492761" y="4887261"/>
                  <a:pt x="5476050" y="4888210"/>
                  <a:pt x="5464109" y="4889642"/>
                </a:cubicBezTo>
                <a:lnTo>
                  <a:pt x="5464109" y="5003422"/>
                </a:lnTo>
                <a:lnTo>
                  <a:pt x="5498970" y="5003422"/>
                </a:lnTo>
                <a:lnTo>
                  <a:pt x="5498970" y="4976282"/>
                </a:lnTo>
                <a:lnTo>
                  <a:pt x="5511386" y="4976282"/>
                </a:lnTo>
                <a:lnTo>
                  <a:pt x="5511386" y="4976291"/>
                </a:lnTo>
                <a:cubicBezTo>
                  <a:pt x="5543857" y="4976291"/>
                  <a:pt x="5564387" y="4959633"/>
                  <a:pt x="5564387" y="4930586"/>
                </a:cubicBezTo>
                <a:cubicBezTo>
                  <a:pt x="5564387" y="4898692"/>
                  <a:pt x="5542419" y="4887261"/>
                  <a:pt x="5506606" y="4887261"/>
                </a:cubicBezTo>
                <a:close/>
                <a:moveTo>
                  <a:pt x="5058248" y="4887261"/>
                </a:moveTo>
                <a:cubicBezTo>
                  <a:pt x="5044403" y="4887261"/>
                  <a:pt x="5027692" y="4888210"/>
                  <a:pt x="5015751" y="4889642"/>
                </a:cubicBezTo>
                <a:lnTo>
                  <a:pt x="5015751" y="5003422"/>
                </a:lnTo>
                <a:lnTo>
                  <a:pt x="5050611" y="5003422"/>
                </a:lnTo>
                <a:lnTo>
                  <a:pt x="5050611" y="4976282"/>
                </a:lnTo>
                <a:lnTo>
                  <a:pt x="5063028" y="4976282"/>
                </a:lnTo>
                <a:lnTo>
                  <a:pt x="5063019" y="4976291"/>
                </a:lnTo>
                <a:cubicBezTo>
                  <a:pt x="5095489" y="4976291"/>
                  <a:pt x="5116019" y="4959633"/>
                  <a:pt x="5116019" y="4930586"/>
                </a:cubicBezTo>
                <a:cubicBezTo>
                  <a:pt x="5116028" y="4898683"/>
                  <a:pt x="5094061" y="4887261"/>
                  <a:pt x="5058248" y="4887261"/>
                </a:cubicBezTo>
                <a:close/>
                <a:moveTo>
                  <a:pt x="5622157" y="4887252"/>
                </a:moveTo>
                <a:cubicBezTo>
                  <a:pt x="5593982" y="4887252"/>
                  <a:pt x="5574889" y="4898318"/>
                  <a:pt x="5574889" y="4921527"/>
                </a:cubicBezTo>
                <a:cubicBezTo>
                  <a:pt x="5574889" y="4961521"/>
                  <a:pt x="5629327" y="4953429"/>
                  <a:pt x="5629327" y="4971994"/>
                </a:cubicBezTo>
                <a:cubicBezTo>
                  <a:pt x="5629327" y="4979137"/>
                  <a:pt x="5624071" y="4982942"/>
                  <a:pt x="5611187" y="4982942"/>
                </a:cubicBezTo>
                <a:cubicBezTo>
                  <a:pt x="5599723" y="4982942"/>
                  <a:pt x="5582059" y="4979137"/>
                  <a:pt x="5571556" y="4973892"/>
                </a:cubicBezTo>
                <a:lnTo>
                  <a:pt x="5575375" y="5000074"/>
                </a:lnTo>
                <a:cubicBezTo>
                  <a:pt x="5585878" y="5003888"/>
                  <a:pt x="5600208" y="5005785"/>
                  <a:pt x="5611664" y="5005785"/>
                </a:cubicBezTo>
                <a:cubicBezTo>
                  <a:pt x="5640792" y="5005785"/>
                  <a:pt x="5664664" y="4996261"/>
                  <a:pt x="5664664" y="4967697"/>
                </a:cubicBezTo>
                <a:cubicBezTo>
                  <a:pt x="5664664" y="4939131"/>
                  <a:pt x="5633775" y="4936008"/>
                  <a:pt x="5618330" y="4928600"/>
                </a:cubicBezTo>
                <a:lnTo>
                  <a:pt x="5609757" y="4918670"/>
                </a:lnTo>
                <a:lnTo>
                  <a:pt x="5614107" y="4911836"/>
                </a:lnTo>
                <a:cubicBezTo>
                  <a:pt x="5616913" y="4910346"/>
                  <a:pt x="5620972" y="4909630"/>
                  <a:pt x="5625985" y="4909630"/>
                </a:cubicBezTo>
                <a:cubicBezTo>
                  <a:pt x="5636964" y="4909630"/>
                  <a:pt x="5648905" y="4912011"/>
                  <a:pt x="5657018" y="4915341"/>
                </a:cubicBezTo>
                <a:lnTo>
                  <a:pt x="5654152" y="4890582"/>
                </a:lnTo>
                <a:cubicBezTo>
                  <a:pt x="5645077" y="4888675"/>
                  <a:pt x="5636964" y="4887252"/>
                  <a:pt x="5622157" y="4887252"/>
                </a:cubicBezTo>
                <a:close/>
                <a:moveTo>
                  <a:pt x="0" y="0"/>
                </a:moveTo>
                <a:lnTo>
                  <a:pt x="5890820" y="0"/>
                </a:lnTo>
                <a:lnTo>
                  <a:pt x="589082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 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 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5" name="Footer Placeholder 11">
            <a:extLst>
              <a:ext uri="{FF2B5EF4-FFF2-40B4-BE49-F238E27FC236}">
                <a16:creationId xmlns:a16="http://schemas.microsoft.com/office/drawing/2014/main" id="{39233B01-D8A4-FE06-9412-52107B278D8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502919" y="4928616"/>
            <a:ext cx="2377440" cy="9144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E15C5B3-F137-C847-8AEF-B6EA3211AAA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2C26D52-4263-A84E-BE9C-E8B266F7A2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0063" y="1211263"/>
            <a:ext cx="2379602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DFB18B-FAF9-0022-13B7-568D842046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376242"/>
            <a:ext cx="2377440" cy="7223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Type your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405178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F529D8-9C6F-58F5-0254-996E808C09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62611" y="1211263"/>
            <a:ext cx="2379602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9F63E1-D3F3-F243-D730-F89C53934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0149" y="376242"/>
            <a:ext cx="2377440" cy="7223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Type your slide headline here</a:t>
            </a:r>
          </a:p>
        </p:txBody>
      </p:sp>
      <p:sp>
        <p:nvSpPr>
          <p:cNvPr id="4" name="Footer Placeholder 11">
            <a:extLst>
              <a:ext uri="{FF2B5EF4-FFF2-40B4-BE49-F238E27FC236}">
                <a16:creationId xmlns:a16="http://schemas.microsoft.com/office/drawing/2014/main" id="{D019B56E-17F1-60C5-DE51-C73526AF218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502919" y="4928616"/>
            <a:ext cx="237744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CE15C5B3-F137-C847-8AEF-B6EA3211AAA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C5F3973-0A3E-BA0D-7446-25212BF944F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0"/>
            <a:ext cx="589082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 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 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</p:spTree>
    <p:extLst>
      <p:ext uri="{BB962C8B-B14F-4D97-AF65-F5344CB8AC3E}">
        <p14:creationId xmlns:p14="http://schemas.microsoft.com/office/powerpoint/2010/main" val="210810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D14F1EF4-283E-34CE-199C-D2F9ED23AAA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862930 w 9144000"/>
              <a:gd name="connsiteY0" fmla="*/ 4918662 h 5143500"/>
              <a:gd name="connsiteX1" fmla="*/ 8862940 w 9144000"/>
              <a:gd name="connsiteY1" fmla="*/ 4918674 h 5143500"/>
              <a:gd name="connsiteX2" fmla="*/ 8862930 w 9144000"/>
              <a:gd name="connsiteY2" fmla="*/ 4918680 h 5143500"/>
              <a:gd name="connsiteX3" fmla="*/ 8757882 w 9144000"/>
              <a:gd name="connsiteY3" fmla="*/ 4908682 h 5143500"/>
              <a:gd name="connsiteX4" fmla="*/ 8783191 w 9144000"/>
              <a:gd name="connsiteY4" fmla="*/ 4931060 h 5143500"/>
              <a:gd name="connsiteX5" fmla="*/ 8757882 w 9144000"/>
              <a:gd name="connsiteY5" fmla="*/ 4955819 h 5143500"/>
              <a:gd name="connsiteX6" fmla="*/ 8752150 w 9144000"/>
              <a:gd name="connsiteY6" fmla="*/ 4955819 h 5143500"/>
              <a:gd name="connsiteX7" fmla="*/ 8752150 w 9144000"/>
              <a:gd name="connsiteY7" fmla="*/ 4908800 h 5143500"/>
              <a:gd name="connsiteX8" fmla="*/ 8757882 w 9144000"/>
              <a:gd name="connsiteY8" fmla="*/ 4908682 h 5143500"/>
              <a:gd name="connsiteX9" fmla="*/ 8309514 w 9144000"/>
              <a:gd name="connsiteY9" fmla="*/ 4908682 h 5143500"/>
              <a:gd name="connsiteX10" fmla="*/ 8334824 w 9144000"/>
              <a:gd name="connsiteY10" fmla="*/ 4931060 h 5143500"/>
              <a:gd name="connsiteX11" fmla="*/ 8309514 w 9144000"/>
              <a:gd name="connsiteY11" fmla="*/ 4955819 h 5143500"/>
              <a:gd name="connsiteX12" fmla="*/ 8303782 w 9144000"/>
              <a:gd name="connsiteY12" fmla="*/ 4955819 h 5143500"/>
              <a:gd name="connsiteX13" fmla="*/ 8303782 w 9144000"/>
              <a:gd name="connsiteY13" fmla="*/ 4908800 h 5143500"/>
              <a:gd name="connsiteX14" fmla="*/ 8309514 w 9144000"/>
              <a:gd name="connsiteY14" fmla="*/ 4908682 h 5143500"/>
              <a:gd name="connsiteX15" fmla="*/ 8656176 w 9144000"/>
              <a:gd name="connsiteY15" fmla="*/ 4889642 h 5143500"/>
              <a:gd name="connsiteX16" fmla="*/ 8656176 w 9144000"/>
              <a:gd name="connsiteY16" fmla="*/ 5003422 h 5143500"/>
              <a:gd name="connsiteX17" fmla="*/ 8691036 w 9144000"/>
              <a:gd name="connsiteY17" fmla="*/ 5003422 h 5143500"/>
              <a:gd name="connsiteX18" fmla="*/ 8691036 w 9144000"/>
              <a:gd name="connsiteY18" fmla="*/ 4889642 h 5143500"/>
              <a:gd name="connsiteX19" fmla="*/ 8575476 w 9144000"/>
              <a:gd name="connsiteY19" fmla="*/ 4889642 h 5143500"/>
              <a:gd name="connsiteX20" fmla="*/ 8575476 w 9144000"/>
              <a:gd name="connsiteY20" fmla="*/ 5003422 h 5143500"/>
              <a:gd name="connsiteX21" fmla="*/ 8638503 w 9144000"/>
              <a:gd name="connsiteY21" fmla="*/ 5003422 h 5143500"/>
              <a:gd name="connsiteX22" fmla="*/ 8643759 w 9144000"/>
              <a:gd name="connsiteY22" fmla="*/ 4980570 h 5143500"/>
              <a:gd name="connsiteX23" fmla="*/ 8610337 w 9144000"/>
              <a:gd name="connsiteY23" fmla="*/ 4980570 h 5143500"/>
              <a:gd name="connsiteX24" fmla="*/ 8610337 w 9144000"/>
              <a:gd name="connsiteY24" fmla="*/ 4889642 h 5143500"/>
              <a:gd name="connsiteX25" fmla="*/ 8514839 w 9144000"/>
              <a:gd name="connsiteY25" fmla="*/ 4889642 h 5143500"/>
              <a:gd name="connsiteX26" fmla="*/ 8514839 w 9144000"/>
              <a:gd name="connsiteY26" fmla="*/ 5003422 h 5143500"/>
              <a:gd name="connsiteX27" fmla="*/ 8549700 w 9144000"/>
              <a:gd name="connsiteY27" fmla="*/ 5003422 h 5143500"/>
              <a:gd name="connsiteX28" fmla="*/ 8549700 w 9144000"/>
              <a:gd name="connsiteY28" fmla="*/ 4889642 h 5143500"/>
              <a:gd name="connsiteX29" fmla="*/ 8383044 w 9144000"/>
              <a:gd name="connsiteY29" fmla="*/ 4889642 h 5143500"/>
              <a:gd name="connsiteX30" fmla="*/ 8383044 w 9144000"/>
              <a:gd name="connsiteY30" fmla="*/ 5003422 h 5143500"/>
              <a:gd name="connsiteX31" fmla="*/ 8417905 w 9144000"/>
              <a:gd name="connsiteY31" fmla="*/ 5003422 h 5143500"/>
              <a:gd name="connsiteX32" fmla="*/ 8417905 w 9144000"/>
              <a:gd name="connsiteY32" fmla="*/ 4958675 h 5143500"/>
              <a:gd name="connsiteX33" fmla="*/ 8454193 w 9144000"/>
              <a:gd name="connsiteY33" fmla="*/ 4958675 h 5143500"/>
              <a:gd name="connsiteX34" fmla="*/ 8454193 w 9144000"/>
              <a:gd name="connsiteY34" fmla="*/ 5003422 h 5143500"/>
              <a:gd name="connsiteX35" fmla="*/ 8489054 w 9144000"/>
              <a:gd name="connsiteY35" fmla="*/ 5003422 h 5143500"/>
              <a:gd name="connsiteX36" fmla="*/ 8489054 w 9144000"/>
              <a:gd name="connsiteY36" fmla="*/ 4889642 h 5143500"/>
              <a:gd name="connsiteX37" fmla="*/ 8454193 w 9144000"/>
              <a:gd name="connsiteY37" fmla="*/ 4889642 h 5143500"/>
              <a:gd name="connsiteX38" fmla="*/ 8454193 w 9144000"/>
              <a:gd name="connsiteY38" fmla="*/ 4934873 h 5143500"/>
              <a:gd name="connsiteX39" fmla="*/ 8417905 w 9144000"/>
              <a:gd name="connsiteY39" fmla="*/ 4934873 h 5143500"/>
              <a:gd name="connsiteX40" fmla="*/ 8417905 w 9144000"/>
              <a:gd name="connsiteY40" fmla="*/ 4889642 h 5143500"/>
              <a:gd name="connsiteX41" fmla="*/ 8759786 w 9144000"/>
              <a:gd name="connsiteY41" fmla="*/ 4887261 h 5143500"/>
              <a:gd name="connsiteX42" fmla="*/ 8717289 w 9144000"/>
              <a:gd name="connsiteY42" fmla="*/ 4889642 h 5143500"/>
              <a:gd name="connsiteX43" fmla="*/ 8717289 w 9144000"/>
              <a:gd name="connsiteY43" fmla="*/ 5003422 h 5143500"/>
              <a:gd name="connsiteX44" fmla="*/ 8752150 w 9144000"/>
              <a:gd name="connsiteY44" fmla="*/ 5003422 h 5143500"/>
              <a:gd name="connsiteX45" fmla="*/ 8752150 w 9144000"/>
              <a:gd name="connsiteY45" fmla="*/ 4976282 h 5143500"/>
              <a:gd name="connsiteX46" fmla="*/ 8764566 w 9144000"/>
              <a:gd name="connsiteY46" fmla="*/ 4976282 h 5143500"/>
              <a:gd name="connsiteX47" fmla="*/ 8764566 w 9144000"/>
              <a:gd name="connsiteY47" fmla="*/ 4976291 h 5143500"/>
              <a:gd name="connsiteX48" fmla="*/ 8817567 w 9144000"/>
              <a:gd name="connsiteY48" fmla="*/ 4930586 h 5143500"/>
              <a:gd name="connsiteX49" fmla="*/ 8759786 w 9144000"/>
              <a:gd name="connsiteY49" fmla="*/ 4887261 h 5143500"/>
              <a:gd name="connsiteX50" fmla="*/ 8311428 w 9144000"/>
              <a:gd name="connsiteY50" fmla="*/ 4887261 h 5143500"/>
              <a:gd name="connsiteX51" fmla="*/ 8268931 w 9144000"/>
              <a:gd name="connsiteY51" fmla="*/ 4889642 h 5143500"/>
              <a:gd name="connsiteX52" fmla="*/ 8268931 w 9144000"/>
              <a:gd name="connsiteY52" fmla="*/ 5003422 h 5143500"/>
              <a:gd name="connsiteX53" fmla="*/ 8303791 w 9144000"/>
              <a:gd name="connsiteY53" fmla="*/ 5003422 h 5143500"/>
              <a:gd name="connsiteX54" fmla="*/ 8303791 w 9144000"/>
              <a:gd name="connsiteY54" fmla="*/ 4976282 h 5143500"/>
              <a:gd name="connsiteX55" fmla="*/ 8316208 w 9144000"/>
              <a:gd name="connsiteY55" fmla="*/ 4976282 h 5143500"/>
              <a:gd name="connsiteX56" fmla="*/ 8316199 w 9144000"/>
              <a:gd name="connsiteY56" fmla="*/ 4976291 h 5143500"/>
              <a:gd name="connsiteX57" fmla="*/ 8369199 w 9144000"/>
              <a:gd name="connsiteY57" fmla="*/ 4930586 h 5143500"/>
              <a:gd name="connsiteX58" fmla="*/ 8311428 w 9144000"/>
              <a:gd name="connsiteY58" fmla="*/ 4887261 h 5143500"/>
              <a:gd name="connsiteX59" fmla="*/ 8875337 w 9144000"/>
              <a:gd name="connsiteY59" fmla="*/ 4887252 h 5143500"/>
              <a:gd name="connsiteX60" fmla="*/ 8828069 w 9144000"/>
              <a:gd name="connsiteY60" fmla="*/ 4921527 h 5143500"/>
              <a:gd name="connsiteX61" fmla="*/ 8882507 w 9144000"/>
              <a:gd name="connsiteY61" fmla="*/ 4971994 h 5143500"/>
              <a:gd name="connsiteX62" fmla="*/ 8864367 w 9144000"/>
              <a:gd name="connsiteY62" fmla="*/ 4982942 h 5143500"/>
              <a:gd name="connsiteX63" fmla="*/ 8824736 w 9144000"/>
              <a:gd name="connsiteY63" fmla="*/ 4973892 h 5143500"/>
              <a:gd name="connsiteX64" fmla="*/ 8828555 w 9144000"/>
              <a:gd name="connsiteY64" fmla="*/ 5000074 h 5143500"/>
              <a:gd name="connsiteX65" fmla="*/ 8864844 w 9144000"/>
              <a:gd name="connsiteY65" fmla="*/ 5005785 h 5143500"/>
              <a:gd name="connsiteX66" fmla="*/ 8917844 w 9144000"/>
              <a:gd name="connsiteY66" fmla="*/ 4967697 h 5143500"/>
              <a:gd name="connsiteX67" fmla="*/ 8871510 w 9144000"/>
              <a:gd name="connsiteY67" fmla="*/ 4928600 h 5143500"/>
              <a:gd name="connsiteX68" fmla="*/ 8862940 w 9144000"/>
              <a:gd name="connsiteY68" fmla="*/ 4918674 h 5143500"/>
              <a:gd name="connsiteX69" fmla="*/ 8879165 w 9144000"/>
              <a:gd name="connsiteY69" fmla="*/ 4909630 h 5143500"/>
              <a:gd name="connsiteX70" fmla="*/ 8910198 w 9144000"/>
              <a:gd name="connsiteY70" fmla="*/ 4915341 h 5143500"/>
              <a:gd name="connsiteX71" fmla="*/ 8907332 w 9144000"/>
              <a:gd name="connsiteY71" fmla="*/ 4890582 h 5143500"/>
              <a:gd name="connsiteX72" fmla="*/ 8875337 w 9144000"/>
              <a:gd name="connsiteY72" fmla="*/ 4887252 h 5143500"/>
              <a:gd name="connsiteX73" fmla="*/ 0 w 9144000"/>
              <a:gd name="connsiteY73" fmla="*/ 0 h 5143500"/>
              <a:gd name="connsiteX74" fmla="*/ 9144000 w 9144000"/>
              <a:gd name="connsiteY74" fmla="*/ 0 h 5143500"/>
              <a:gd name="connsiteX75" fmla="*/ 9144000 w 9144000"/>
              <a:gd name="connsiteY75" fmla="*/ 5143500 h 5143500"/>
              <a:gd name="connsiteX76" fmla="*/ 0 w 9144000"/>
              <a:gd name="connsiteY76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9144000" h="5143500">
                <a:moveTo>
                  <a:pt x="8862930" y="4918662"/>
                </a:moveTo>
                <a:lnTo>
                  <a:pt x="8862940" y="4918674"/>
                </a:lnTo>
                <a:lnTo>
                  <a:pt x="8862930" y="4918680"/>
                </a:lnTo>
                <a:close/>
                <a:moveTo>
                  <a:pt x="8757882" y="4908682"/>
                </a:moveTo>
                <a:cubicBezTo>
                  <a:pt x="8775069" y="4908682"/>
                  <a:pt x="8783191" y="4916774"/>
                  <a:pt x="8783191" y="4931060"/>
                </a:cubicBezTo>
                <a:cubicBezTo>
                  <a:pt x="8783191" y="4945821"/>
                  <a:pt x="8776031" y="4955819"/>
                  <a:pt x="8757882" y="4955819"/>
                </a:cubicBezTo>
                <a:lnTo>
                  <a:pt x="8752150" y="4955819"/>
                </a:lnTo>
                <a:lnTo>
                  <a:pt x="8752150" y="4908800"/>
                </a:lnTo>
                <a:cubicBezTo>
                  <a:pt x="8754173" y="4908682"/>
                  <a:pt x="8756087" y="4908682"/>
                  <a:pt x="8757882" y="4908682"/>
                </a:cubicBezTo>
                <a:close/>
                <a:moveTo>
                  <a:pt x="8309514" y="4908682"/>
                </a:moveTo>
                <a:cubicBezTo>
                  <a:pt x="8326702" y="4908682"/>
                  <a:pt x="8334824" y="4916774"/>
                  <a:pt x="8334824" y="4931060"/>
                </a:cubicBezTo>
                <a:cubicBezTo>
                  <a:pt x="8334824" y="4945821"/>
                  <a:pt x="8327663" y="4955819"/>
                  <a:pt x="8309514" y="4955819"/>
                </a:cubicBezTo>
                <a:lnTo>
                  <a:pt x="8303782" y="4955819"/>
                </a:lnTo>
                <a:lnTo>
                  <a:pt x="8303782" y="4908800"/>
                </a:lnTo>
                <a:cubicBezTo>
                  <a:pt x="8305815" y="4908682"/>
                  <a:pt x="8307720" y="4908682"/>
                  <a:pt x="8309514" y="4908682"/>
                </a:cubicBezTo>
                <a:close/>
                <a:moveTo>
                  <a:pt x="8656176" y="4889642"/>
                </a:moveTo>
                <a:lnTo>
                  <a:pt x="8656176" y="5003422"/>
                </a:lnTo>
                <a:lnTo>
                  <a:pt x="8691036" y="5003422"/>
                </a:lnTo>
                <a:lnTo>
                  <a:pt x="8691036" y="4889642"/>
                </a:lnTo>
                <a:close/>
                <a:moveTo>
                  <a:pt x="8575476" y="4889642"/>
                </a:moveTo>
                <a:lnTo>
                  <a:pt x="8575476" y="5003422"/>
                </a:lnTo>
                <a:lnTo>
                  <a:pt x="8638503" y="5003422"/>
                </a:lnTo>
                <a:lnTo>
                  <a:pt x="8643759" y="4980570"/>
                </a:lnTo>
                <a:lnTo>
                  <a:pt x="8610337" y="4980570"/>
                </a:lnTo>
                <a:lnTo>
                  <a:pt x="8610337" y="4889642"/>
                </a:lnTo>
                <a:close/>
                <a:moveTo>
                  <a:pt x="8514839" y="4889642"/>
                </a:moveTo>
                <a:lnTo>
                  <a:pt x="8514839" y="5003422"/>
                </a:lnTo>
                <a:lnTo>
                  <a:pt x="8549700" y="5003422"/>
                </a:lnTo>
                <a:lnTo>
                  <a:pt x="8549700" y="4889642"/>
                </a:lnTo>
                <a:close/>
                <a:moveTo>
                  <a:pt x="8383044" y="4889642"/>
                </a:moveTo>
                <a:lnTo>
                  <a:pt x="8383044" y="5003422"/>
                </a:lnTo>
                <a:lnTo>
                  <a:pt x="8417905" y="5003422"/>
                </a:lnTo>
                <a:lnTo>
                  <a:pt x="8417905" y="4958675"/>
                </a:lnTo>
                <a:lnTo>
                  <a:pt x="8454193" y="4958675"/>
                </a:lnTo>
                <a:lnTo>
                  <a:pt x="8454193" y="5003422"/>
                </a:lnTo>
                <a:lnTo>
                  <a:pt x="8489054" y="5003422"/>
                </a:lnTo>
                <a:lnTo>
                  <a:pt x="8489054" y="4889642"/>
                </a:lnTo>
                <a:lnTo>
                  <a:pt x="8454193" y="4889642"/>
                </a:lnTo>
                <a:lnTo>
                  <a:pt x="8454193" y="4934873"/>
                </a:lnTo>
                <a:lnTo>
                  <a:pt x="8417905" y="4934873"/>
                </a:lnTo>
                <a:lnTo>
                  <a:pt x="8417905" y="4889642"/>
                </a:lnTo>
                <a:close/>
                <a:moveTo>
                  <a:pt x="8759786" y="4887261"/>
                </a:moveTo>
                <a:cubicBezTo>
                  <a:pt x="8745941" y="4887261"/>
                  <a:pt x="8729230" y="4888210"/>
                  <a:pt x="8717289" y="4889642"/>
                </a:cubicBezTo>
                <a:lnTo>
                  <a:pt x="8717289" y="5003422"/>
                </a:lnTo>
                <a:lnTo>
                  <a:pt x="8752150" y="5003422"/>
                </a:lnTo>
                <a:lnTo>
                  <a:pt x="8752150" y="4976282"/>
                </a:lnTo>
                <a:lnTo>
                  <a:pt x="8764566" y="4976282"/>
                </a:lnTo>
                <a:lnTo>
                  <a:pt x="8764566" y="4976291"/>
                </a:lnTo>
                <a:cubicBezTo>
                  <a:pt x="8797037" y="4976291"/>
                  <a:pt x="8817567" y="4959633"/>
                  <a:pt x="8817567" y="4930586"/>
                </a:cubicBezTo>
                <a:cubicBezTo>
                  <a:pt x="8817567" y="4898692"/>
                  <a:pt x="8795599" y="4887261"/>
                  <a:pt x="8759786" y="4887261"/>
                </a:cubicBezTo>
                <a:close/>
                <a:moveTo>
                  <a:pt x="8311428" y="4887261"/>
                </a:moveTo>
                <a:cubicBezTo>
                  <a:pt x="8297583" y="4887261"/>
                  <a:pt x="8280872" y="4888210"/>
                  <a:pt x="8268931" y="4889642"/>
                </a:cubicBezTo>
                <a:lnTo>
                  <a:pt x="8268931" y="5003422"/>
                </a:lnTo>
                <a:lnTo>
                  <a:pt x="8303791" y="5003422"/>
                </a:lnTo>
                <a:lnTo>
                  <a:pt x="8303791" y="4976282"/>
                </a:lnTo>
                <a:lnTo>
                  <a:pt x="8316208" y="4976282"/>
                </a:lnTo>
                <a:lnTo>
                  <a:pt x="8316199" y="4976291"/>
                </a:lnTo>
                <a:cubicBezTo>
                  <a:pt x="8348669" y="4976291"/>
                  <a:pt x="8369199" y="4959633"/>
                  <a:pt x="8369199" y="4930586"/>
                </a:cubicBezTo>
                <a:cubicBezTo>
                  <a:pt x="8369208" y="4898683"/>
                  <a:pt x="8347241" y="4887261"/>
                  <a:pt x="8311428" y="4887261"/>
                </a:cubicBezTo>
                <a:close/>
                <a:moveTo>
                  <a:pt x="8875337" y="4887252"/>
                </a:moveTo>
                <a:cubicBezTo>
                  <a:pt x="8847162" y="4887252"/>
                  <a:pt x="8828069" y="4898318"/>
                  <a:pt x="8828069" y="4921527"/>
                </a:cubicBezTo>
                <a:cubicBezTo>
                  <a:pt x="8828069" y="4961521"/>
                  <a:pt x="8882507" y="4953429"/>
                  <a:pt x="8882507" y="4971994"/>
                </a:cubicBezTo>
                <a:cubicBezTo>
                  <a:pt x="8882507" y="4979137"/>
                  <a:pt x="8877251" y="4982942"/>
                  <a:pt x="8864367" y="4982942"/>
                </a:cubicBezTo>
                <a:cubicBezTo>
                  <a:pt x="8852903" y="4982942"/>
                  <a:pt x="8835239" y="4979137"/>
                  <a:pt x="8824736" y="4973892"/>
                </a:cubicBezTo>
                <a:lnTo>
                  <a:pt x="8828555" y="5000074"/>
                </a:lnTo>
                <a:cubicBezTo>
                  <a:pt x="8839058" y="5003888"/>
                  <a:pt x="8853388" y="5005785"/>
                  <a:pt x="8864844" y="5005785"/>
                </a:cubicBezTo>
                <a:cubicBezTo>
                  <a:pt x="8893972" y="5005785"/>
                  <a:pt x="8917844" y="4996261"/>
                  <a:pt x="8917844" y="4967697"/>
                </a:cubicBezTo>
                <a:cubicBezTo>
                  <a:pt x="8917844" y="4939131"/>
                  <a:pt x="8886955" y="4936008"/>
                  <a:pt x="8871510" y="4928600"/>
                </a:cubicBezTo>
                <a:lnTo>
                  <a:pt x="8862940" y="4918674"/>
                </a:lnTo>
                <a:lnTo>
                  <a:pt x="8879165" y="4909630"/>
                </a:lnTo>
                <a:cubicBezTo>
                  <a:pt x="8890144" y="4909630"/>
                  <a:pt x="8902085" y="4912011"/>
                  <a:pt x="8910198" y="4915341"/>
                </a:cubicBezTo>
                <a:lnTo>
                  <a:pt x="8907332" y="4890582"/>
                </a:lnTo>
                <a:cubicBezTo>
                  <a:pt x="8898257" y="4888675"/>
                  <a:pt x="8890144" y="4887252"/>
                  <a:pt x="8875337" y="4887252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Click icon to insert your photo OR 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 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Need the white logo? Select “Hide Background Graphics” in the Format Shape pane.</a:t>
            </a:r>
          </a:p>
        </p:txBody>
      </p:sp>
      <p:sp>
        <p:nvSpPr>
          <p:cNvPr id="3" name="Footer Placeholder 11">
            <a:extLst>
              <a:ext uri="{FF2B5EF4-FFF2-40B4-BE49-F238E27FC236}">
                <a16:creationId xmlns:a16="http://schemas.microsoft.com/office/drawing/2014/main" id="{83C774FF-44C9-505B-D3A3-7BDAED31291A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502919" y="4928616"/>
            <a:ext cx="237744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8E634DF2-19D4-5701-B6C3-6993A4076E5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9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0DDD1-E8FF-476A-B624-711BB78C53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6BD1A-AF4B-4287-A902-BC02DA08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2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light blue (vertical logo)">
    <p:bg>
      <p:bgPr>
        <a:solidFill>
          <a:srgbClr val="BD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A8230AB-B9C3-ABB7-8E09-DB40160FB8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1" y="4466069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337A30B-E80E-D3BE-EC18-C70BD71A60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1" y="4276855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9404725-0715-5DAD-58B4-34C44B0565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1" y="4087641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DEFDCC6-A291-B654-EC74-B2F7A352C2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0"/>
            <a:ext cx="6035040" cy="120700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63D59C3-AC2B-8821-72FE-690F065F5B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603504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4F4C1511-F04E-7339-FC99-C7CDCAF0384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277" y="283122"/>
            <a:ext cx="841742" cy="45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34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8DAE83-C9A1-3CFA-42F6-1FB772A3EA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6C873-7B4F-45EB-5E38-3E9D0111ED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4F1A5FB4-4CD7-A2E4-670C-488F2F85AB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684" y="395420"/>
            <a:ext cx="1152627" cy="210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5DC1B-90D1-16A7-427B-3D24F944CA79}"/>
              </a:ext>
            </a:extLst>
          </p:cNvPr>
          <p:cNvSpPr txBox="1"/>
          <p:nvPr userDrawn="1"/>
        </p:nvSpPr>
        <p:spPr>
          <a:xfrm>
            <a:off x="2028322" y="1833086"/>
            <a:ext cx="5087355" cy="147732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marL="0" indent="0" algn="ctr">
              <a:spcAft>
                <a:spcPts val="600"/>
              </a:spcAft>
              <a:buSzPct val="75000"/>
              <a:buFontTx/>
              <a:buNone/>
            </a:pPr>
            <a:r>
              <a:rPr lang="en-US" sz="9600" b="0" i="0" dirty="0">
                <a:solidFill>
                  <a:schemeClr val="bg1"/>
                </a:solidFill>
                <a:latin typeface="+mj-lt"/>
                <a:cs typeface="Neue Frutiger World Light" panose="020B04030403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0222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3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8DAE83-C9A1-3CFA-42F6-1FB772A3EA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6C873-7B4F-45EB-5E38-3E9D0111ED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4F1A5FB4-4CD7-A2E4-670C-488F2F85AB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684" y="395420"/>
            <a:ext cx="1152627" cy="210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3D22CC-58D4-6B7C-7DAB-99EF135F187D}"/>
              </a:ext>
            </a:extLst>
          </p:cNvPr>
          <p:cNvSpPr txBox="1"/>
          <p:nvPr userDrawn="1"/>
        </p:nvSpPr>
        <p:spPr>
          <a:xfrm>
            <a:off x="2028323" y="1833086"/>
            <a:ext cx="5087355" cy="147732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marL="0" indent="0" algn="ctr">
              <a:spcAft>
                <a:spcPts val="600"/>
              </a:spcAft>
              <a:buSzPct val="75000"/>
              <a:buFontTx/>
              <a:buNone/>
            </a:pPr>
            <a:r>
              <a:rPr lang="en-US" sz="9600" b="0" i="0" dirty="0">
                <a:solidFill>
                  <a:srgbClr val="0B5ED7"/>
                </a:solidFill>
                <a:latin typeface="+mj-lt"/>
                <a:cs typeface="Neue Frutiger World Light" panose="020B04030403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2185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14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ue">
    <p:bg>
      <p:bgPr>
        <a:solidFill>
          <a:srgbClr val="0B5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A6EBA-0B6D-29E9-8810-D683D76E52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1" y="4466513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1FFB978-6F2E-5049-5D74-33430B16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1" y="4277299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56F195D-D283-0223-500A-2A7F2FFBD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1" y="4088085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E790E38-98FA-70A9-4EE5-722204681B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2920" y="2743214"/>
            <a:ext cx="6035040" cy="120700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B3D7AC3-F347-3071-2181-D9C053A942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2426750"/>
            <a:ext cx="603504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4" name="Picture 13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1A35D731-0B11-06EA-0894-958EC48E12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43" y="494551"/>
            <a:ext cx="8162712" cy="149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4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7312E4E-DC5C-89CF-7901-9D7696F5D2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1" y="4466069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2FCA5D-44C5-0E96-A4ED-D15CBC06B9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1" y="4276855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A46E337-3DA0-B0D4-133A-AB8C2FAAE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1" y="4087641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436B09D-E480-1E38-A7DC-3421B3A1D2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2920" y="2743200"/>
            <a:ext cx="6050280" cy="120700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EF22C47-0608-FFD6-A0EF-7FC8A20898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2423160"/>
            <a:ext cx="603504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4" name="Picture 13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2ACDB9F0-E4A4-8202-89B5-AB6BCF94BD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43" y="494551"/>
            <a:ext cx="8162712" cy="149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16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: 1/3 logo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75810408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4A21B94C-7C28-C49E-8A73-7BB8D32C62D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59936" y="0"/>
            <a:ext cx="5084064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EE367FA-0013-3CCF-0C7D-DDEC90BC56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0" y="4463240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823AE83-3E3B-92E1-FB70-9FBDAA6BCC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0" y="4275304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71E571-6560-C923-2D4C-1DA9F62DE1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0" y="4087368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5D577A7-4438-51B9-1408-E3E654B19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1"/>
            <a:ext cx="3108960" cy="132959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418FC48-F21F-8519-D2D8-2885B0BD65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310896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2" name="Picture 1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F7BE3BDF-77FD-FD36-ABA6-BBC1A344EE4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" y="493777"/>
            <a:ext cx="3108960" cy="5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p15="http://schemas.microsoft.com/office/powerpoint/2012/main" xmlns:a14="http://schemas.microsoft.com/office/drawing/2010/main" xmlns:v="urn:schemas-microsoft-com:vml" xmlns:a16="http://schemas.microsoft.com/office/drawing/2014/main"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: 1/3 logo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6207919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06FA6940-81B4-5F30-47C8-908F58E0B4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59936" y="0"/>
            <a:ext cx="5084064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C9B2CB8-AACA-A98F-4406-A49710FED3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0" y="4462272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318B85E-CB3F-F750-5606-E0E20DA5E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0" y="4274820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DEE87C9-58F0-1BD5-F424-DF9A5B09F0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0" y="4087368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0305E62-8667-FC12-E707-F92FB39642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1"/>
            <a:ext cx="3108960" cy="132959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2B8A9A7-64E0-C36E-31F7-BE506AC64A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310896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6" name="Picture 15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A9543EE3-B6C8-50A7-7410-B4C6D0EE32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" y="493777"/>
            <a:ext cx="3108960" cy="5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p15="http://schemas.microsoft.com/office/powerpoint/2012/main" xmlns:a14="http://schemas.microsoft.com/office/drawing/2010/main" xmlns:v="urn:schemas-microsoft-com:vml" xmlns:a16="http://schemas.microsoft.com/office/drawing/2014/main"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: 1/3 logo light blue">
    <p:bg>
      <p:bgPr>
        <a:solidFill>
          <a:srgbClr val="BD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5E12D76E-01D3-07B0-1D56-2358A148957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59936" y="0"/>
            <a:ext cx="5084064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CB24236-CADB-7354-060A-BE0EB20144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0" y="4462272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909AA42-874F-29D2-A2E8-5F92C25F88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0" y="4274820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6E9C10D-3E78-9EB7-56B2-E9F1089398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0" y="4087368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48CCF44-10C0-C55C-9440-4D098E5BE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1"/>
            <a:ext cx="3108960" cy="132959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8224E75-DFDC-5E03-C79D-82F76B43E9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310896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2" name="Picture 1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B9D51D7F-AFCE-8C5D-DC4D-4792772F499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" y="493777"/>
            <a:ext cx="3108960" cy="5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5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p15="http://schemas.microsoft.com/office/powerpoint/2012/main" xmlns:a14="http://schemas.microsoft.com/office/drawing/2010/main" xmlns:v="urn:schemas-microsoft-com:vml" xmlns:a16="http://schemas.microsoft.com/office/drawing/2014/main"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: 1/3 logo dark blue">
    <p:bg>
      <p:bgPr>
        <a:solidFill>
          <a:srgbClr val="0012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39482034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683DEB3E-7F85-179F-44C9-A5EF66E3060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59936" y="0"/>
            <a:ext cx="5084064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5C7F54A-F913-36F3-2F31-734BCB4E15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0" y="4462272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F9C8156-A911-51E4-C6BC-A3CEFA732A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0" y="4274820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C4D7B7A-CA4A-233C-C20B-00C100B445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0" y="4087368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E874D61-3A86-BE22-8DE1-7D0B805C6F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1"/>
            <a:ext cx="3108960" cy="132959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11EBC91-9963-A82F-09DB-9FD3761D75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310896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2" name="Picture 11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3B491AB6-7AFB-564D-92F4-42298A0191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" y="493777"/>
            <a:ext cx="3108960" cy="5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7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p15="http://schemas.microsoft.com/office/powerpoint/2012/main" xmlns:a14="http://schemas.microsoft.com/office/drawing/2010/main" xmlns:v="urn:schemas-microsoft-com:vml" xmlns:a16="http://schemas.microsoft.com/office/drawing/2014/main"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9227EF0-9C60-2003-D6BA-C8BAF062178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B1528AAF-4F0A-419B-8AAE-5F058B1ED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600"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85343E1D-8E69-45CA-BB05-A8D2AF393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600" b="0" i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9846266C-4ECA-426E-AC3C-9C2166215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824" y="1211263"/>
            <a:ext cx="8132765" cy="3484800"/>
          </a:xfrm>
          <a:prstGeom prst="rect">
            <a:avLst/>
          </a:prstGeom>
        </p:spPr>
        <p:txBody>
          <a:bodyPr vert="horz" lIns="0" tIns="0" rIns="0" bIns="0" spcCol="32400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itle Placeholder 5">
            <a:extLst>
              <a:ext uri="{FF2B5EF4-FFF2-40B4-BE49-F238E27FC236}">
                <a16:creationId xmlns:a16="http://schemas.microsoft.com/office/drawing/2014/main" id="{A0613193-D73A-5A4B-9E3D-2F277B4E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9" y="376241"/>
            <a:ext cx="8132765" cy="7191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dirty="0"/>
              <a:t>Type your slide headline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902C94-33CD-D1CE-02FF-FB1D35E386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9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2" r:id="rId4"/>
    <p:sldLayoutId id="2147484073" r:id="rId5"/>
    <p:sldLayoutId id="2147484077" r:id="rId6"/>
    <p:sldLayoutId id="2147484078" r:id="rId7"/>
    <p:sldLayoutId id="2147484079" r:id="rId8"/>
    <p:sldLayoutId id="2147484080" r:id="rId9"/>
    <p:sldLayoutId id="2147484046" r:id="rId10"/>
    <p:sldLayoutId id="2147484047" r:id="rId11"/>
    <p:sldLayoutId id="2147484048" r:id="rId12"/>
    <p:sldLayoutId id="2147484050" r:id="rId13"/>
    <p:sldLayoutId id="2147484049" r:id="rId14"/>
    <p:sldLayoutId id="2147484051" r:id="rId15"/>
    <p:sldLayoutId id="2147484052" r:id="rId16"/>
    <p:sldLayoutId id="2147484053" r:id="rId17"/>
    <p:sldLayoutId id="2147484054" r:id="rId18"/>
    <p:sldLayoutId id="2147484055" r:id="rId19"/>
    <p:sldLayoutId id="2147484056" r:id="rId20"/>
    <p:sldLayoutId id="2147484057" r:id="rId21"/>
    <p:sldLayoutId id="2147484058" r:id="rId22"/>
    <p:sldLayoutId id="2147484032" r:id="rId23"/>
    <p:sldLayoutId id="2147484033" r:id="rId24"/>
    <p:sldLayoutId id="2147484034" r:id="rId25"/>
    <p:sldLayoutId id="2147484035" r:id="rId26"/>
    <p:sldLayoutId id="2147484036" r:id="rId27"/>
    <p:sldLayoutId id="2147484067" r:id="rId28"/>
    <p:sldLayoutId id="2147484068" r:id="rId29"/>
    <p:sldLayoutId id="2147484081" r:id="rId30"/>
    <p:sldLayoutId id="2147484069" r:id="rId31"/>
    <p:sldLayoutId id="2147484082" r:id="rId32"/>
    <p:sldLayoutId id="2147484070" r:id="rId33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354" rtl="0" eaLnBrk="1" latinLnBrk="0" hangingPunct="1">
        <a:lnSpc>
          <a:spcPct val="100000"/>
        </a:lnSpc>
        <a:spcBef>
          <a:spcPct val="0"/>
        </a:spcBef>
        <a:spcAft>
          <a:spcPts val="600"/>
        </a:spcAft>
        <a:buNone/>
        <a:defRPr lang="en-US" sz="2400" kern="1200" smtClean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46304" indent="-146304" algn="l" defTabSz="183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/>
        </a:buClr>
        <a:buSzPct val="75000"/>
        <a:buChar char="•"/>
        <a:defRPr lang="en-US" sz="1400" b="0" i="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 Light" panose="020F0302020204030204" pitchFamily="34" charset="0"/>
        </a:defRPr>
      </a:lvl1pPr>
      <a:lvl2pPr marL="295200" indent="-147600" algn="l" defTabSz="183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/>
        </a:buClr>
        <a:buSzPct val="75000"/>
        <a:buChar char="•"/>
        <a:defRPr lang="en-US" sz="1400" b="0" i="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 Light" panose="020F0302020204030204" pitchFamily="34" charset="0"/>
        </a:defRPr>
      </a:lvl2pPr>
      <a:lvl3pPr marL="442800" indent="-147600" algn="l" defTabSz="183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/>
        </a:buClr>
        <a:buSzPct val="75000"/>
        <a:buChar char="•"/>
        <a:defRPr lang="en-US" sz="1400" b="0" i="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 Light" panose="020F0302020204030204" pitchFamily="34" charset="0"/>
        </a:defRPr>
      </a:lvl3pPr>
      <a:lvl4pPr marL="590400" indent="-147600" algn="l" defTabSz="183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/>
        </a:buClr>
        <a:buSzPct val="75000"/>
        <a:buChar char="•"/>
        <a:defRPr lang="en-US" sz="1400" b="0" i="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 Light" panose="020F0302020204030204" pitchFamily="34" charset="0"/>
        </a:defRPr>
      </a:lvl4pPr>
      <a:lvl5pPr marL="738000" indent="-147600" algn="l" defTabSz="183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/>
        </a:buClr>
        <a:buSzPct val="75000"/>
        <a:buChar char="•"/>
        <a:defRPr lang="en-IN" sz="1400" kern="1200" dirty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885600" indent="-147600" algn="l" defTabSz="91435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75000"/>
        <a:buChar char="•"/>
        <a:defRPr lang="en-US" sz="1400" kern="1200" dirty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6pPr>
      <a:lvl7pPr marL="1033200" indent="-147600" algn="l" defTabSz="91435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7500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7pPr>
      <a:lvl8pPr marL="1180800" indent="-147600" algn="l" defTabSz="91435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7500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8pPr>
      <a:lvl9pPr marL="1328400" indent="-147600" algn="l" defTabSz="91435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7500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 userDrawn="1">
          <p15:clr>
            <a:srgbClr val="A4A3A4"/>
          </p15:clr>
        </p15:guide>
        <p15:guide id="4" orient="horz" pos="228" userDrawn="1">
          <p15:clr>
            <a:srgbClr val="A4A3A4"/>
          </p15:clr>
        </p15:guide>
        <p15:guide id="7" orient="horz" pos="2964" userDrawn="1">
          <p15:clr>
            <a:srgbClr val="A4A3A4"/>
          </p15:clr>
        </p15:guide>
        <p15:guide id="15" orient="horz" pos="1620" userDrawn="1">
          <p15:clr>
            <a:srgbClr val="F26B43"/>
          </p15:clr>
        </p15:guide>
        <p15:guide id="16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customXml" Target="../../customXml/item37.xml"/><Relationship Id="rId1" Type="http://schemas.openxmlformats.org/officeDocument/2006/relationships/customXml" Target="../../customXml/item2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61.xml"/><Relationship Id="rId1" Type="http://schemas.openxmlformats.org/officeDocument/2006/relationships/customXml" Target="../../customXml/item42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81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customXml" Target="../../customXml/item41.xml"/><Relationship Id="rId1" Type="http://schemas.openxmlformats.org/officeDocument/2006/relationships/customXml" Target="../../customXml/item2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0" Type="http://schemas.openxmlformats.org/officeDocument/2006/relationships/image" Target="../media/image25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73.xml"/><Relationship Id="rId1" Type="http://schemas.openxmlformats.org/officeDocument/2006/relationships/customXml" Target="../../customXml/item51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95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52.xml"/><Relationship Id="rId1" Type="http://schemas.openxmlformats.org/officeDocument/2006/relationships/customXml" Target="../../customXml/item3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30.png"/><Relationship Id="rId2" Type="http://schemas.openxmlformats.org/officeDocument/2006/relationships/customXml" Target="../../customXml/item86.xml"/><Relationship Id="rId1" Type="http://schemas.openxmlformats.org/officeDocument/2006/relationships/customXml" Target="../../customXml/item70.xml"/><Relationship Id="rId6" Type="http://schemas.openxmlformats.org/officeDocument/2006/relationships/image" Target="../media/image29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31.xml"/><Relationship Id="rId1" Type="http://schemas.openxmlformats.org/officeDocument/2006/relationships/customXml" Target="../../customXml/item12.xml"/><Relationship Id="rId6" Type="http://schemas.openxmlformats.org/officeDocument/2006/relationships/image" Target="../media/image3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65.xml"/><Relationship Id="rId1" Type="http://schemas.openxmlformats.org/officeDocument/2006/relationships/customXml" Target="../../customXml/item43.xml"/><Relationship Id="rId6" Type="http://schemas.openxmlformats.org/officeDocument/2006/relationships/image" Target="../media/image32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34.png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91.xml"/><Relationship Id="rId6" Type="http://schemas.openxmlformats.org/officeDocument/2006/relationships/image" Target="../media/image33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80.xml"/><Relationship Id="rId1" Type="http://schemas.openxmlformats.org/officeDocument/2006/relationships/customXml" Target="../../customXml/item55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44.xml"/><Relationship Id="rId1" Type="http://schemas.openxmlformats.org/officeDocument/2006/relationships/customXml" Target="../../customXml/item24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82.xml"/><Relationship Id="rId1" Type="http://schemas.openxmlformats.org/officeDocument/2006/relationships/customXml" Target="../../customXml/item62.xml"/><Relationship Id="rId6" Type="http://schemas.openxmlformats.org/officeDocument/2006/relationships/image" Target="../media/image35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1.mp4"/><Relationship Id="rId7" Type="http://schemas.openxmlformats.org/officeDocument/2006/relationships/image" Target="../media/image17.png"/><Relationship Id="rId2" Type="http://schemas.openxmlformats.org/officeDocument/2006/relationships/customXml" Target="../../customXml/item23.xml"/><Relationship Id="rId1" Type="http://schemas.openxmlformats.org/officeDocument/2006/relationships/customXml" Target="../../customXml/item4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3.xml"/><Relationship Id="rId4" Type="http://schemas.openxmlformats.org/officeDocument/2006/relationships/video" Target="../media/media1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56.xml"/><Relationship Id="rId1" Type="http://schemas.openxmlformats.org/officeDocument/2006/relationships/customXml" Target="../../customXml/item33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96.xml"/><Relationship Id="rId1" Type="http://schemas.openxmlformats.org/officeDocument/2006/relationships/customXml" Target="../../customXml/item74.xml"/><Relationship Id="rId6" Type="http://schemas.openxmlformats.org/officeDocument/2006/relationships/image" Target="../media/image37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39.png"/><Relationship Id="rId2" Type="http://schemas.openxmlformats.org/officeDocument/2006/relationships/customXml" Target="../../customXml/item34.xml"/><Relationship Id="rId1" Type="http://schemas.openxmlformats.org/officeDocument/2006/relationships/customXml" Target="../../customXml/item14.xml"/><Relationship Id="rId6" Type="http://schemas.openxmlformats.org/officeDocument/2006/relationships/image" Target="../media/image3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71.xml"/><Relationship Id="rId1" Type="http://schemas.openxmlformats.org/officeDocument/2006/relationships/customXml" Target="../../customXml/item53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87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47.xml"/><Relationship Id="rId1" Type="http://schemas.openxmlformats.org/officeDocument/2006/relationships/customXml" Target="../../customXml/item25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92.xml"/><Relationship Id="rId1" Type="http://schemas.openxmlformats.org/officeDocument/2006/relationships/customXml" Target="../../customXml/item66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9.png"/><Relationship Id="rId2" Type="http://schemas.openxmlformats.org/officeDocument/2006/relationships/customXml" Target="../../customXml/item94.xml"/><Relationship Id="rId1" Type="http://schemas.openxmlformats.org/officeDocument/2006/relationships/customXml" Target="../../customXml/item7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26.xml"/><Relationship Id="rId1" Type="http://schemas.openxmlformats.org/officeDocument/2006/relationships/customXml" Target="../../customXml/item5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63.xml"/><Relationship Id="rId1" Type="http://schemas.openxmlformats.org/officeDocument/2006/relationships/customXml" Target="../../customXml/item45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83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38.xml"/><Relationship Id="rId1" Type="http://schemas.openxmlformats.org/officeDocument/2006/relationships/customXml" Target="../../customXml/item15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75.xml"/><Relationship Id="rId1" Type="http://schemas.openxmlformats.org/officeDocument/2006/relationships/customXml" Target="../../customXml/item57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41.png"/><Relationship Id="rId2" Type="http://schemas.openxmlformats.org/officeDocument/2006/relationships/customXml" Target="../../customXml/item16.xml"/><Relationship Id="rId1" Type="http://schemas.openxmlformats.org/officeDocument/2006/relationships/customXml" Target="../../customXml/item97.xml"/><Relationship Id="rId6" Type="http://schemas.openxmlformats.org/officeDocument/2006/relationships/image" Target="../media/image40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40.png"/><Relationship Id="rId2" Type="http://schemas.openxmlformats.org/officeDocument/2006/relationships/customXml" Target="../../customXml/item54.xml"/><Relationship Id="rId1" Type="http://schemas.openxmlformats.org/officeDocument/2006/relationships/customXml" Target="../../customXml/item35.xml"/><Relationship Id="rId6" Type="http://schemas.openxmlformats.org/officeDocument/2006/relationships/image" Target="../media/image42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88.xml"/><Relationship Id="rId1" Type="http://schemas.openxmlformats.org/officeDocument/2006/relationships/customXml" Target="../../customXml/item76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27.xml"/><Relationship Id="rId1" Type="http://schemas.openxmlformats.org/officeDocument/2006/relationships/customXml" Target="../../customXml/item7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44.png"/><Relationship Id="rId2" Type="http://schemas.openxmlformats.org/officeDocument/2006/relationships/customXml" Target="../../customXml/item67.xml"/><Relationship Id="rId1" Type="http://schemas.openxmlformats.org/officeDocument/2006/relationships/customXml" Target="../../customXml/item48.xml"/><Relationship Id="rId6" Type="http://schemas.openxmlformats.org/officeDocument/2006/relationships/image" Target="../media/image43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29.xml"/><Relationship Id="rId1" Type="http://schemas.openxmlformats.org/officeDocument/2006/relationships/customXml" Target="../../customXml/item9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46.png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93.xml"/><Relationship Id="rId6" Type="http://schemas.openxmlformats.org/officeDocument/2006/relationships/image" Target="../media/image45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46.xml"/><Relationship Id="rId1" Type="http://schemas.openxmlformats.org/officeDocument/2006/relationships/customXml" Target="../../customXml/item28.xml"/><Relationship Id="rId6" Type="http://schemas.openxmlformats.org/officeDocument/2006/relationships/image" Target="../media/image47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49.png"/><Relationship Id="rId2" Type="http://schemas.openxmlformats.org/officeDocument/2006/relationships/customXml" Target="../../customXml/item84.xml"/><Relationship Id="rId1" Type="http://schemas.openxmlformats.org/officeDocument/2006/relationships/customXml" Target="../../customXml/item68.xml"/><Relationship Id="rId6" Type="http://schemas.openxmlformats.org/officeDocument/2006/relationships/image" Target="../media/image4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17.xml"/><Relationship Id="rId1" Type="http://schemas.openxmlformats.org/officeDocument/2006/relationships/customXml" Target="../../customXml/item89.xml"/><Relationship Id="rId6" Type="http://schemas.openxmlformats.org/officeDocument/2006/relationships/image" Target="../media/image50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52.png"/><Relationship Id="rId2" Type="http://schemas.openxmlformats.org/officeDocument/2006/relationships/customXml" Target="../../customXml/item58.xml"/><Relationship Id="rId1" Type="http://schemas.openxmlformats.org/officeDocument/2006/relationships/customXml" Target="../../customXml/item39.xml"/><Relationship Id="rId6" Type="http://schemas.openxmlformats.org/officeDocument/2006/relationships/image" Target="../media/image5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54.png"/><Relationship Id="rId2" Type="http://schemas.openxmlformats.org/officeDocument/2006/relationships/customXml" Target="../../customXml/item99.xml"/><Relationship Id="rId1" Type="http://schemas.openxmlformats.org/officeDocument/2006/relationships/customXml" Target="../../customXml/item77.xml"/><Relationship Id="rId6" Type="http://schemas.openxmlformats.org/officeDocument/2006/relationships/image" Target="../media/image53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36.xml"/><Relationship Id="rId1" Type="http://schemas.openxmlformats.org/officeDocument/2006/relationships/customXml" Target="../../customXml/item18.xml"/><Relationship Id="rId6" Type="http://schemas.openxmlformats.org/officeDocument/2006/relationships/image" Target="../media/image55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customXml" Target="../../customXml/item78.xml"/><Relationship Id="rId1" Type="http://schemas.openxmlformats.org/officeDocument/2006/relationships/customXml" Target="../../customXml/item5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69.xml"/><Relationship Id="rId1" Type="http://schemas.openxmlformats.org/officeDocument/2006/relationships/customXml" Target="../../customXml/item50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10.xml"/><Relationship Id="rId1" Type="http://schemas.openxmlformats.org/officeDocument/2006/relationships/customXml" Target="../../customXml/item85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49.xml"/><Relationship Id="rId1" Type="http://schemas.openxmlformats.org/officeDocument/2006/relationships/customXml" Target="../../customXml/item30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90.xml"/><Relationship Id="rId1" Type="http://schemas.openxmlformats.org/officeDocument/2006/relationships/customXml" Target="../../customXml/item64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21.xml"/><Relationship Id="rId1" Type="http://schemas.openxmlformats.org/officeDocument/2006/relationships/customXml" Target="../../customXml/item1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B5E80A-31D5-FA6E-CA9A-83FC5BDE7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829" y="0"/>
            <a:ext cx="1638529" cy="497205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023D56D-2602-1CA4-D934-27C1FEA954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16/7/2025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25C764-DDCB-4F05-7113-2932D81595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Supervisors: </a:t>
            </a:r>
            <a:r>
              <a:rPr lang="en-GB" dirty="0"/>
              <a:t>Johan Lukkien (TU/e) – Aly A. Syed (Philips)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37346D-2BA7-B9D4-6229-2291F2EA0D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921" y="4091252"/>
            <a:ext cx="4297680" cy="182880"/>
          </a:xfrm>
        </p:spPr>
        <p:txBody>
          <a:bodyPr/>
          <a:lstStyle/>
          <a:p>
            <a:r>
              <a:rPr lang="en-US" dirty="0"/>
              <a:t>Student: Konstantinos Chanioglou MSc CSE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E0D8A56-E6CD-5FD7-E320-F1D29502F0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Designing an Evolvable Clinical Workflow System</a:t>
            </a:r>
          </a:p>
        </p:txBody>
      </p:sp>
      <p:sp>
        <p:nvSpPr>
          <p:cNvPr id="2" name="Title 2" hidden="1">
            <a:extLst>
              <a:ext uri="{FF2B5EF4-FFF2-40B4-BE49-F238E27FC236}">
                <a16:creationId xmlns:a16="http://schemas.microsoft.com/office/drawing/2014/main" id="{0747556C-BFCF-7ED2-06D4-00F0C3CF9E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719138"/>
            <a:ext cx="8132763" cy="1714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354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lang="en-US" sz="2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alpha val="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Presentation cover slide example: Vertical white logo on blue background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E59523-72DF-D75E-8908-87C3A2549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061192" y="-1103318"/>
            <a:ext cx="747275" cy="3198768"/>
          </a:xfrm>
          <a:prstGeom prst="rect">
            <a:avLst/>
          </a:prstGeom>
        </p:spPr>
      </p:pic>
      <p:pic>
        <p:nvPicPr>
          <p:cNvPr id="5" name="Picture 4" descr="A black and red logo&#10;&#10;AI-generated content may be incorrect.">
            <a:extLst>
              <a:ext uri="{FF2B5EF4-FFF2-40B4-BE49-F238E27FC236}">
                <a16:creationId xmlns:a16="http://schemas.microsoft.com/office/drawing/2014/main" id="{7EB85358-6ED7-82E3-7A6B-050EB52833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6359" y="752341"/>
            <a:ext cx="2964429" cy="809428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47555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06E93-70CD-FF3A-2AE2-765DE44F7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AE9C4-7E13-7431-4FAB-6D0F5523B91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EC002-2302-8765-55F7-08C80E9FC49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DE896A-6611-9180-AEE0-2AD0D1A69F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096" y="1344010"/>
            <a:ext cx="8138160" cy="633559"/>
          </a:xfrm>
        </p:spPr>
        <p:txBody>
          <a:bodyPr/>
          <a:lstStyle/>
          <a:p>
            <a:r>
              <a:rPr lang="en-US" sz="1200" dirty="0"/>
              <a:t>Workflows vary on multiple points:</a:t>
            </a:r>
          </a:p>
          <a:p>
            <a:r>
              <a:rPr lang="en-US" sz="1200" dirty="0"/>
              <a:t>All must be configurable, no code changes required.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6631CA-7758-B383-FC9A-41026ABC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C2D23B-65CE-EABB-879F-DC2FD3D29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2C03FD5-3E19-C349-A12D-AD1FEDD24EE1}"/>
              </a:ext>
            </a:extLst>
          </p:cNvPr>
          <p:cNvSpPr txBox="1">
            <a:spLocks/>
          </p:cNvSpPr>
          <p:nvPr/>
        </p:nvSpPr>
        <p:spPr>
          <a:xfrm>
            <a:off x="282109" y="3318499"/>
            <a:ext cx="8138160" cy="964648"/>
          </a:xfrm>
          <a:prstGeom prst="rect">
            <a:avLst/>
          </a:prstGeom>
        </p:spPr>
        <p:txBody>
          <a:bodyPr vert="horz" lIns="0" tIns="0" rIns="0" bIns="0" spcCol="324000" rtlCol="0">
            <a:noAutofit/>
          </a:bodyPr>
          <a:lstStyle>
            <a:lvl1pPr marL="146304" indent="-146304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1pPr>
            <a:lvl2pPr marL="2952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2pPr>
            <a:lvl3pPr marL="4428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3pPr>
            <a:lvl4pPr marL="5904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4pPr>
            <a:lvl5pPr marL="7380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IN"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8856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lang="en-US"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10332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11808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13284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en-US" sz="1200" dirty="0"/>
              <a:t>PESTEL Analysis Insights:</a:t>
            </a:r>
          </a:p>
          <a:p>
            <a:r>
              <a:rPr lang="en-US" sz="1200" dirty="0"/>
              <a:t>Category: </a:t>
            </a:r>
          </a:p>
          <a:p>
            <a:pPr marL="147600" lvl="1" indent="0">
              <a:buNone/>
            </a:pPr>
            <a:r>
              <a:rPr lang="en-US" sz="1200" b="1" dirty="0"/>
              <a:t>1</a:t>
            </a:r>
            <a:r>
              <a:rPr lang="en-US" sz="1200" dirty="0"/>
              <a:t> = Workflow Configurability</a:t>
            </a:r>
          </a:p>
          <a:p>
            <a:pPr marL="147600" lvl="1" indent="0">
              <a:buNone/>
            </a:pPr>
            <a:r>
              <a:rPr lang="en-US" sz="1200" b="1" dirty="0"/>
              <a:t>2</a:t>
            </a:r>
            <a:r>
              <a:rPr lang="en-US" sz="1200" dirty="0"/>
              <a:t> = Integration &amp; Deployment </a:t>
            </a:r>
          </a:p>
          <a:p>
            <a:pPr lvl="1"/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050CDE5-0894-97B8-76F7-35DC36AB0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061339"/>
              </p:ext>
            </p:extLst>
          </p:nvPr>
        </p:nvGraphicFramePr>
        <p:xfrm>
          <a:off x="2597508" y="2723669"/>
          <a:ext cx="6455052" cy="1671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472">
                  <a:extLst>
                    <a:ext uri="{9D8B030D-6E8A-4147-A177-3AD203B41FA5}">
                      <a16:colId xmlns:a16="http://schemas.microsoft.com/office/drawing/2014/main" val="3613844526"/>
                    </a:ext>
                  </a:extLst>
                </a:gridCol>
                <a:gridCol w="2065020">
                  <a:extLst>
                    <a:ext uri="{9D8B030D-6E8A-4147-A177-3AD203B41FA5}">
                      <a16:colId xmlns:a16="http://schemas.microsoft.com/office/drawing/2014/main" val="8962539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086013470"/>
                    </a:ext>
                  </a:extLst>
                </a:gridCol>
                <a:gridCol w="708660">
                  <a:extLst>
                    <a:ext uri="{9D8B030D-6E8A-4147-A177-3AD203B41FA5}">
                      <a16:colId xmlns:a16="http://schemas.microsoft.com/office/drawing/2014/main" val="3661936047"/>
                    </a:ext>
                  </a:extLst>
                </a:gridCol>
              </a:tblGrid>
              <a:tr h="2319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/>
                        <a:t>Domain</a:t>
                      </a:r>
                      <a:endParaRPr lang="en-US" sz="1100" dirty="0"/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/>
                        <a:t>Key Changes</a:t>
                      </a:r>
                      <a:endParaRPr lang="en-US" sz="1100"/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/>
                        <a:t>Impacts</a:t>
                      </a:r>
                      <a:endParaRPr lang="en-US" sz="1100"/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/>
                        <a:t>Category</a:t>
                      </a:r>
                      <a:endParaRPr lang="en-US" sz="1100" dirty="0"/>
                    </a:p>
                  </a:txBody>
                  <a:tcPr marL="71114" marR="71114" marT="35557" marB="35557" anchor="ctr"/>
                </a:tc>
                <a:extLst>
                  <a:ext uri="{0D108BD9-81ED-4DB2-BD59-A6C34878D82A}">
                    <a16:rowId xmlns:a16="http://schemas.microsoft.com/office/drawing/2014/main" val="4201620119"/>
                  </a:ext>
                </a:extLst>
              </a:tr>
              <a:tr h="2035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Political</a:t>
                      </a:r>
                      <a:endParaRPr lang="en-US" sz="1100" dirty="0"/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Guideline accessibility</a:t>
                      </a:r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Workflow content changes</a:t>
                      </a:r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1</a:t>
                      </a:r>
                    </a:p>
                  </a:txBody>
                  <a:tcPr marL="71114" marR="71114" marT="35557" marB="35557" anchor="ctr"/>
                </a:tc>
                <a:extLst>
                  <a:ext uri="{0D108BD9-81ED-4DB2-BD59-A6C34878D82A}">
                    <a16:rowId xmlns:a16="http://schemas.microsoft.com/office/drawing/2014/main" val="3069651206"/>
                  </a:ext>
                </a:extLst>
              </a:tr>
              <a:tr h="2035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Economic</a:t>
                      </a:r>
                      <a:endParaRPr lang="en-US" sz="1100" dirty="0"/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Resource Availability</a:t>
                      </a:r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System &amp; Staff dependencies/ Task timing </a:t>
                      </a:r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1, 2</a:t>
                      </a:r>
                    </a:p>
                  </a:txBody>
                  <a:tcPr marL="71114" marR="71114" marT="35557" marB="35557" anchor="ctr"/>
                </a:tc>
                <a:extLst>
                  <a:ext uri="{0D108BD9-81ED-4DB2-BD59-A6C34878D82A}">
                    <a16:rowId xmlns:a16="http://schemas.microsoft.com/office/drawing/2014/main" val="1703542969"/>
                  </a:ext>
                </a:extLst>
              </a:tr>
              <a:tr h="2035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/>
                        <a:t>Social</a:t>
                      </a:r>
                      <a:endParaRPr lang="en-US" sz="1100"/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Patient care &amp; clinical preference</a:t>
                      </a:r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Task logic/order </a:t>
                      </a:r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1</a:t>
                      </a:r>
                    </a:p>
                  </a:txBody>
                  <a:tcPr marL="71114" marR="71114" marT="35557" marB="35557" anchor="ctr"/>
                </a:tc>
                <a:extLst>
                  <a:ext uri="{0D108BD9-81ED-4DB2-BD59-A6C34878D82A}">
                    <a16:rowId xmlns:a16="http://schemas.microsoft.com/office/drawing/2014/main" val="543340348"/>
                  </a:ext>
                </a:extLst>
              </a:tr>
              <a:tr h="2319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/>
                        <a:t>Technological</a:t>
                      </a:r>
                      <a:endParaRPr lang="en-US" sz="1100"/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Infrastructure &amp; Support Systems</a:t>
                      </a:r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Integration &amp; deployment methods</a:t>
                      </a:r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2</a:t>
                      </a:r>
                    </a:p>
                  </a:txBody>
                  <a:tcPr marL="71114" marR="71114" marT="35557" marB="35557" anchor="ctr"/>
                </a:tc>
                <a:extLst>
                  <a:ext uri="{0D108BD9-81ED-4DB2-BD59-A6C34878D82A}">
                    <a16:rowId xmlns:a16="http://schemas.microsoft.com/office/drawing/2014/main" val="2744395088"/>
                  </a:ext>
                </a:extLst>
              </a:tr>
              <a:tr h="2035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/>
                        <a:t>Environmental</a:t>
                      </a:r>
                      <a:endParaRPr lang="en-US" sz="1100"/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Local practice &amp; Org. structure</a:t>
                      </a:r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Actor roles, coordination</a:t>
                      </a:r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1, 2</a:t>
                      </a:r>
                    </a:p>
                  </a:txBody>
                  <a:tcPr marL="71114" marR="71114" marT="35557" marB="35557" anchor="ctr"/>
                </a:tc>
                <a:extLst>
                  <a:ext uri="{0D108BD9-81ED-4DB2-BD59-A6C34878D82A}">
                    <a16:rowId xmlns:a16="http://schemas.microsoft.com/office/drawing/2014/main" val="3986065910"/>
                  </a:ext>
                </a:extLst>
              </a:tr>
              <a:tr h="2319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/>
                        <a:t>Legal</a:t>
                      </a:r>
                      <a:endParaRPr lang="en-US" sz="1100"/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Guidelines &amp; Privacy laws</a:t>
                      </a:r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Workflow rules, secure integration</a:t>
                      </a:r>
                    </a:p>
                  </a:txBody>
                  <a:tcPr marL="71114" marR="71114" marT="35557" marB="3555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1, 2</a:t>
                      </a:r>
                    </a:p>
                  </a:txBody>
                  <a:tcPr marL="71114" marR="71114" marT="35557" marB="35557" anchor="ctr"/>
                </a:tc>
                <a:extLst>
                  <a:ext uri="{0D108BD9-81ED-4DB2-BD59-A6C34878D82A}">
                    <a16:rowId xmlns:a16="http://schemas.microsoft.com/office/drawing/2014/main" val="347592977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03C5C3A-0EFC-2137-0717-A489C13EE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314363"/>
              </p:ext>
            </p:extLst>
          </p:nvPr>
        </p:nvGraphicFramePr>
        <p:xfrm>
          <a:off x="4960247" y="240030"/>
          <a:ext cx="3276844" cy="233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171">
                  <a:extLst>
                    <a:ext uri="{9D8B030D-6E8A-4147-A177-3AD203B41FA5}">
                      <a16:colId xmlns:a16="http://schemas.microsoft.com/office/drawing/2014/main" val="1107354657"/>
                    </a:ext>
                  </a:extLst>
                </a:gridCol>
                <a:gridCol w="1786673">
                  <a:extLst>
                    <a:ext uri="{9D8B030D-6E8A-4147-A177-3AD203B41FA5}">
                      <a16:colId xmlns:a16="http://schemas.microsoft.com/office/drawing/2014/main" val="1147358892"/>
                    </a:ext>
                  </a:extLst>
                </a:gridCol>
              </a:tblGrid>
              <a:tr h="2581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/>
                        <a:t>Workflow Component</a:t>
                      </a:r>
                      <a:endParaRPr 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/>
                        <a:t>Variation Point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9849033"/>
                  </a:ext>
                </a:extLst>
              </a:tr>
              <a:tr h="215440">
                <a:tc rowSpan="4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Task</a:t>
                      </a:r>
                      <a:endParaRPr lang="en-US" sz="1100" dirty="0"/>
                    </a:p>
                  </a:txBody>
                  <a:tcPr anchor="ctr">
                    <a:solidFill>
                      <a:srgbClr val="E7E7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Precondition/Postcondition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944685"/>
                  </a:ext>
                </a:extLst>
              </a:tr>
              <a:tr h="215440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Execution Time Constraint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4579869"/>
                  </a:ext>
                </a:extLst>
              </a:tr>
              <a:tr h="215440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Actor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286764"/>
                  </a:ext>
                </a:extLst>
              </a:tr>
              <a:tr h="215440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Entire Task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5300237"/>
                  </a:ext>
                </a:extLst>
              </a:tr>
              <a:tr h="2154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Transition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Entire Transition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5936852"/>
                  </a:ext>
                </a:extLst>
              </a:tr>
              <a:tr h="215440"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Condition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Condition Expression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997713"/>
                  </a:ext>
                </a:extLst>
              </a:tr>
              <a:tr h="215440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Entire Condition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743245"/>
                  </a:ext>
                </a:extLst>
              </a:tr>
              <a:tr h="2154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Event</a:t>
                      </a:r>
                      <a:endParaRPr lang="en-US" sz="1100" dirty="0"/>
                    </a:p>
                  </a:txBody>
                  <a:tcPr anchor="ctr">
                    <a:solidFill>
                      <a:srgbClr val="CBCC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Entire Event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0873427"/>
                  </a:ext>
                </a:extLst>
              </a:tr>
            </a:tbl>
          </a:graphicData>
        </a:graphic>
      </p:graphicFrame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72773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4F9F4-4257-3330-340D-F81D58CB1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70083F-1444-2B29-9A4F-05EA17B0F0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DA1B-BE8C-B226-1CD6-B62E475E6D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9A4871-5EAF-86B0-CFE5-B8E62B2A262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1787" y="845881"/>
            <a:ext cx="8658453" cy="3973197"/>
          </a:xfrm>
        </p:spPr>
        <p:txBody>
          <a:bodyPr/>
          <a:lstStyle/>
          <a:p>
            <a:pPr marL="490500" lvl="1" indent="-342900">
              <a:buSzPct val="100000"/>
              <a:buFont typeface="+mj-lt"/>
              <a:buAutoNum type="arabicPeriod"/>
            </a:pPr>
            <a:r>
              <a:rPr lang="en-US" sz="1200" b="1" dirty="0"/>
              <a:t>Workflow Configurability</a:t>
            </a:r>
          </a:p>
          <a:p>
            <a:pPr lvl="3">
              <a:buSzPct val="100000"/>
            </a:pPr>
            <a:r>
              <a:rPr lang="en-US" sz="1200" dirty="0"/>
              <a:t>Reconfigure workflows without code changes</a:t>
            </a:r>
          </a:p>
          <a:p>
            <a:pPr lvl="3">
              <a:buSzPct val="100000"/>
            </a:pPr>
            <a:r>
              <a:rPr lang="en-US" sz="1200" dirty="0"/>
              <a:t>Supports local custom clinical preference</a:t>
            </a:r>
          </a:p>
          <a:p>
            <a:pPr marL="490500" lvl="1" indent="-342900">
              <a:buSzPct val="100000"/>
              <a:buFont typeface="+mj-lt"/>
              <a:buAutoNum type="arabicPeriod"/>
            </a:pPr>
            <a:r>
              <a:rPr lang="en-US" sz="1200" b="1" dirty="0"/>
              <a:t>System Adaptability, Flexibility &amp; Integrability</a:t>
            </a:r>
          </a:p>
          <a:p>
            <a:pPr lvl="3">
              <a:buSzPct val="100000"/>
            </a:pPr>
            <a:r>
              <a:rPr lang="en-US" sz="1200" dirty="0"/>
              <a:t>Integrates with EMR/EHR/CDSS/etc.</a:t>
            </a:r>
          </a:p>
          <a:p>
            <a:pPr lvl="3">
              <a:buSzPct val="100000"/>
            </a:pPr>
            <a:r>
              <a:rPr lang="en-US" sz="1200" dirty="0"/>
              <a:t>Handles protocol, interface, and data format variations</a:t>
            </a:r>
          </a:p>
          <a:p>
            <a:pPr marL="490500" lvl="1" indent="-342900">
              <a:buSzPct val="100000"/>
              <a:buFont typeface="+mj-lt"/>
              <a:buAutoNum type="arabicPeriod"/>
            </a:pPr>
            <a:r>
              <a:rPr lang="en-US" sz="1200" b="1" dirty="0"/>
              <a:t>Deployment Flexibility &amp; Adaptability</a:t>
            </a:r>
          </a:p>
          <a:p>
            <a:pPr lvl="3">
              <a:buSzPct val="100000"/>
            </a:pPr>
            <a:r>
              <a:rPr lang="en-US" sz="1200" dirty="0"/>
              <a:t>Supports centralized (cloud/server)</a:t>
            </a:r>
          </a:p>
          <a:p>
            <a:pPr lvl="3">
              <a:buSzPct val="100000"/>
            </a:pPr>
            <a:r>
              <a:rPr lang="en-US" sz="1200" dirty="0"/>
              <a:t>Per-patient (edge/device) use cases</a:t>
            </a:r>
          </a:p>
          <a:p>
            <a:pPr lvl="1"/>
            <a:endParaRPr lang="en-US" sz="1200" dirty="0"/>
          </a:p>
          <a:p>
            <a:pPr lvl="1"/>
            <a:r>
              <a:rPr lang="en-US" sz="1200" b="1" dirty="0"/>
              <a:t>Change Scenarios for each requirements have been construed</a:t>
            </a:r>
          </a:p>
          <a:p>
            <a:pPr lvl="1"/>
            <a:r>
              <a:rPr lang="en-US" sz="1200" b="1" dirty="0"/>
              <a:t>Key driver Qualities</a:t>
            </a:r>
            <a:r>
              <a:rPr lang="en-US" sz="1200" dirty="0"/>
              <a:t>:</a:t>
            </a:r>
          </a:p>
          <a:p>
            <a:pPr lvl="2"/>
            <a:r>
              <a:rPr lang="en-US" sz="1200" dirty="0"/>
              <a:t>Configurability, Adaptability &amp; Flexibility, Integrability</a:t>
            </a:r>
          </a:p>
          <a:p>
            <a:pPr lvl="1"/>
            <a:r>
              <a:rPr lang="en-US" sz="1200" b="1" dirty="0"/>
              <a:t>Supportive Qualities</a:t>
            </a:r>
            <a:r>
              <a:rPr lang="en-US" sz="1200" dirty="0"/>
              <a:t>:</a:t>
            </a:r>
          </a:p>
          <a:p>
            <a:pPr lvl="2"/>
            <a:r>
              <a:rPr lang="en-US" sz="1200" dirty="0"/>
              <a:t>Modularity, Maintainability, Extensibility, Scalability, Upgradability, Robustness, Resilience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0DBDF1D-8512-D557-36AE-310AAC3A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Requirements - System Qualities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9DC2D1-8F04-A46D-5451-3D1DFB883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5344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B1C80-DE89-9CCA-6D63-6626F350E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CDD51-96E3-3E13-DDA9-7F3387659A9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F82E6-BE9B-2C53-3C2A-05055ABDFC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52AA91-E812-E972-43F4-A0AA0506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95" y="86900"/>
            <a:ext cx="8138160" cy="719137"/>
          </a:xfrm>
        </p:spPr>
        <p:txBody>
          <a:bodyPr/>
          <a:lstStyle/>
          <a:p>
            <a:r>
              <a:rPr lang="en-US" dirty="0"/>
              <a:t>System Architecture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108A56-EE9A-1306-D9F4-D7277C4A1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5A273-1817-21FB-731E-2E15F2F67BE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" r="-831"/>
          <a:stretch>
            <a:fillRect/>
          </a:stretch>
        </p:blipFill>
        <p:spPr>
          <a:xfrm>
            <a:off x="1158239" y="464992"/>
            <a:ext cx="6503343" cy="3287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EAC278-30B2-D66B-2C93-3B8A07F91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7380" y="574457"/>
            <a:ext cx="2166936" cy="1170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EF9ABE-4D6B-2AC8-DB76-EBA0AE361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7359" y="1893954"/>
            <a:ext cx="1514475" cy="7181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3D77A4-3438-10DA-85E0-D6D15B69A4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1834" y="1762648"/>
            <a:ext cx="1081089" cy="991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487FBB-4D73-0B43-70B6-273582025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0205" y="391444"/>
            <a:ext cx="1223010" cy="34423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3BA663-3044-7F49-2CEA-F02C1673D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2758" y="241895"/>
            <a:ext cx="1174603" cy="35855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854BA8-D89E-F8E9-6CFE-75D10F4B1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2908" y="385095"/>
            <a:ext cx="1309850" cy="34423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46F91E-B399-C18C-2E50-AD4CEF7A6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0273" y="1414466"/>
            <a:ext cx="1267002" cy="8097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CDCCAA-331D-6908-06D4-B2BD91DE1C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7497" y="983762"/>
            <a:ext cx="95263" cy="2095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2A900F-DFD5-2A87-6A09-C6A5C592A7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8447" y="1819335"/>
            <a:ext cx="95263" cy="2095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AC4C47D-E1CF-ED40-9D0A-B34164749F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3847" y="2593086"/>
            <a:ext cx="95263" cy="20957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43B5B9-17AE-88EA-3672-1008736C24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5590" y="3348179"/>
            <a:ext cx="95263" cy="2095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FCDFFA9-B695-72D6-AE87-CD87C70D47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2123" y="2386395"/>
            <a:ext cx="124319" cy="5496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99238F7-7FD7-CBA2-6048-8B8802668D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5760" y="1540454"/>
            <a:ext cx="181000" cy="8002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684887E-23E2-DF70-7306-CFCA54CA6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5760" y="683204"/>
            <a:ext cx="181000" cy="8002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0044FCD-EB19-D6B6-40C8-45AEB18952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8336" y="394190"/>
            <a:ext cx="533474" cy="247685"/>
          </a:xfrm>
          <a:prstGeom prst="rect">
            <a:avLst/>
          </a:prstGeom>
        </p:spPr>
      </p:pic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376B9C0-83AF-4DF8-71DE-020BD04BE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582398"/>
              </p:ext>
            </p:extLst>
          </p:nvPr>
        </p:nvGraphicFramePr>
        <p:xfrm>
          <a:off x="1582533" y="3914043"/>
          <a:ext cx="5828676" cy="89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87">
                  <a:extLst>
                    <a:ext uri="{9D8B030D-6E8A-4147-A177-3AD203B41FA5}">
                      <a16:colId xmlns:a16="http://schemas.microsoft.com/office/drawing/2014/main" val="3824455865"/>
                    </a:ext>
                  </a:extLst>
                </a:gridCol>
                <a:gridCol w="4712389">
                  <a:extLst>
                    <a:ext uri="{9D8B030D-6E8A-4147-A177-3AD203B41FA5}">
                      <a16:colId xmlns:a16="http://schemas.microsoft.com/office/drawing/2014/main" val="3111025858"/>
                    </a:ext>
                  </a:extLst>
                </a:gridCol>
              </a:tblGrid>
              <a:tr h="2699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b="1" dirty="0"/>
                        <a:t>Component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b="1" dirty="0"/>
                        <a:t>Role in System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3953090766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Workflow Editor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Enables creation and reconfiguration of workflow definitions; ensures syntactic correctness and clinical semantic validity.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896663223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Workflow DB</a:t>
                      </a:r>
                      <a:endParaRPr lang="en-US" sz="100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Stores workflow definitions in a structured configuration format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32672406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8894003C-4B9D-432A-8FB3-7E5A8BAF3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185418"/>
              </p:ext>
            </p:extLst>
          </p:nvPr>
        </p:nvGraphicFramePr>
        <p:xfrm>
          <a:off x="1567341" y="3734816"/>
          <a:ext cx="5828676" cy="116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87">
                  <a:extLst>
                    <a:ext uri="{9D8B030D-6E8A-4147-A177-3AD203B41FA5}">
                      <a16:colId xmlns:a16="http://schemas.microsoft.com/office/drawing/2014/main" val="1073579322"/>
                    </a:ext>
                  </a:extLst>
                </a:gridCol>
                <a:gridCol w="4712389">
                  <a:extLst>
                    <a:ext uri="{9D8B030D-6E8A-4147-A177-3AD203B41FA5}">
                      <a16:colId xmlns:a16="http://schemas.microsoft.com/office/drawing/2014/main" val="2977864008"/>
                    </a:ext>
                  </a:extLst>
                </a:gridCol>
              </a:tblGrid>
              <a:tr h="2699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b="1" dirty="0"/>
                        <a:t>Component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b="1" dirty="0"/>
                        <a:t>Role in System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2832773869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Execution Engine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Instantiates and orchestrates workflows </a:t>
                      </a:r>
                      <a:r>
                        <a:rPr lang="en-US" sz="1000" dirty="0"/>
                        <a:t>based on definitions, </a:t>
                      </a:r>
                      <a:r>
                        <a:rPr lang="en-US" sz="1000" b="1" dirty="0"/>
                        <a:t>triggers</a:t>
                      </a:r>
                      <a:r>
                        <a:rPr lang="en-US" sz="1000" dirty="0"/>
                        <a:t> appropriate </a:t>
                      </a:r>
                      <a:r>
                        <a:rPr lang="en-US" sz="1000" b="1" dirty="0"/>
                        <a:t>UFs</a:t>
                      </a:r>
                      <a:r>
                        <a:rPr lang="en-US" sz="1000" dirty="0"/>
                        <a:t> for task execution, </a:t>
                      </a:r>
                      <a:r>
                        <a:rPr lang="en-US" sz="1000" b="1" dirty="0"/>
                        <a:t>manages</a:t>
                      </a:r>
                      <a:r>
                        <a:rPr lang="en-US" sz="1000" dirty="0"/>
                        <a:t> </a:t>
                      </a:r>
                      <a:r>
                        <a:rPr lang="en-US" sz="1000" b="1" dirty="0"/>
                        <a:t>workflows</a:t>
                      </a:r>
                      <a:r>
                        <a:rPr lang="en-US" sz="1000" dirty="0"/>
                        <a:t> instances </a:t>
                      </a:r>
                      <a:r>
                        <a:rPr lang="en-US" sz="1000" b="1" dirty="0"/>
                        <a:t>states</a:t>
                      </a:r>
                      <a:r>
                        <a:rPr lang="en-US" sz="1000" dirty="0"/>
                        <a:t>.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944832872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UI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Shows workflow state, collects input, and handles manual tasks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169141797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Monitoring DB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Stores workflow state for auditing and failure recovery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1526903581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02700019-183B-F9A7-2B17-14FFB2D7B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007803"/>
              </p:ext>
            </p:extLst>
          </p:nvPr>
        </p:nvGraphicFramePr>
        <p:xfrm>
          <a:off x="1567341" y="3834471"/>
          <a:ext cx="5828676" cy="1230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87">
                  <a:extLst>
                    <a:ext uri="{9D8B030D-6E8A-4147-A177-3AD203B41FA5}">
                      <a16:colId xmlns:a16="http://schemas.microsoft.com/office/drawing/2014/main" val="1073579322"/>
                    </a:ext>
                  </a:extLst>
                </a:gridCol>
                <a:gridCol w="4712389">
                  <a:extLst>
                    <a:ext uri="{9D8B030D-6E8A-4147-A177-3AD203B41FA5}">
                      <a16:colId xmlns:a16="http://schemas.microsoft.com/office/drawing/2014/main" val="2977864008"/>
                    </a:ext>
                  </a:extLst>
                </a:gridCol>
              </a:tblGrid>
              <a:tr h="25109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b="1" dirty="0"/>
                        <a:t>Component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b="1" dirty="0"/>
                        <a:t>Role in System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2832773869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External Systems</a:t>
                      </a:r>
                      <a:endParaRPr lang="en-US" sz="100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Devices and systems like patient monitors, EHRs, etc.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944832872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Adaptors</a:t>
                      </a:r>
                      <a:endParaRPr lang="en-US" sz="100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Interface</a:t>
                      </a:r>
                      <a:r>
                        <a:rPr lang="en-US" sz="1000" dirty="0"/>
                        <a:t> with different types of external systems; </a:t>
                      </a:r>
                      <a:r>
                        <a:rPr lang="en-US" sz="1000" b="1" dirty="0"/>
                        <a:t>manage interoperability </a:t>
                      </a:r>
                      <a:r>
                        <a:rPr lang="en-US" sz="1000" dirty="0"/>
                        <a:t>(protocols, data formats); </a:t>
                      </a:r>
                      <a:r>
                        <a:rPr lang="en-US" sz="1000" b="1" dirty="0"/>
                        <a:t>maintain patient-to-system mappings </a:t>
                      </a:r>
                      <a:r>
                        <a:rPr lang="en-US" sz="1000" dirty="0"/>
                        <a:t>and resolve invocation priorities.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169141797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Message Broker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Facilitates</a:t>
                      </a:r>
                      <a:r>
                        <a:rPr lang="en-US" sz="1000" dirty="0"/>
                        <a:t> </a:t>
                      </a:r>
                      <a:r>
                        <a:rPr lang="en-US" sz="1000" b="1" dirty="0"/>
                        <a:t>asynchronous</a:t>
                      </a:r>
                      <a:r>
                        <a:rPr lang="en-US" sz="1000" dirty="0"/>
                        <a:t> publish-subscribe </a:t>
                      </a:r>
                      <a:r>
                        <a:rPr lang="en-US" sz="1000" b="1" dirty="0"/>
                        <a:t>messaging</a:t>
                      </a:r>
                      <a:r>
                        <a:rPr lang="en-US" sz="1000" dirty="0"/>
                        <a:t> between UFs and adaptors; ensures complete </a:t>
                      </a:r>
                      <a:r>
                        <a:rPr lang="en-US" sz="1000" b="1" dirty="0"/>
                        <a:t>decoupling between UFs and adaptors</a:t>
                      </a:r>
                      <a:r>
                        <a:rPr lang="en-US" sz="1000" dirty="0"/>
                        <a:t>.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1526903581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39C4C91-477A-BD09-D387-A9335D6C8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430646"/>
              </p:ext>
            </p:extLst>
          </p:nvPr>
        </p:nvGraphicFramePr>
        <p:xfrm>
          <a:off x="1582533" y="4175598"/>
          <a:ext cx="5828676" cy="580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87">
                  <a:extLst>
                    <a:ext uri="{9D8B030D-6E8A-4147-A177-3AD203B41FA5}">
                      <a16:colId xmlns:a16="http://schemas.microsoft.com/office/drawing/2014/main" val="489341641"/>
                    </a:ext>
                  </a:extLst>
                </a:gridCol>
                <a:gridCol w="4712389">
                  <a:extLst>
                    <a:ext uri="{9D8B030D-6E8A-4147-A177-3AD203B41FA5}">
                      <a16:colId xmlns:a16="http://schemas.microsoft.com/office/drawing/2014/main" val="4226424174"/>
                    </a:ext>
                  </a:extLst>
                </a:gridCol>
              </a:tblGrid>
              <a:tr h="22611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b="1" dirty="0"/>
                        <a:t>Component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b="1" dirty="0"/>
                        <a:t>Role in System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180182221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Unit Functions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Single clinical responsibility services; Encapsulates functional logic; enable configurable and reusable workflows.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4184730067"/>
                  </a:ext>
                </a:extLst>
              </a:tr>
            </a:tbl>
          </a:graphicData>
        </a:graphic>
      </p:graphicFrame>
      <p:pic>
        <p:nvPicPr>
          <p:cNvPr id="47" name="Picture 46">
            <a:extLst>
              <a:ext uri="{FF2B5EF4-FFF2-40B4-BE49-F238E27FC236}">
                <a16:creationId xmlns:a16="http://schemas.microsoft.com/office/drawing/2014/main" id="{DACA1CE3-60AB-AF7C-38B3-3553AAC715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0279" y="1221322"/>
            <a:ext cx="1651281" cy="1940978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0869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A15EA-678B-D933-26EA-0F21094D2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3AE194F-E87E-FE9D-2738-FCC7224E15F6}"/>
              </a:ext>
            </a:extLst>
          </p:cNvPr>
          <p:cNvSpPr/>
          <p:nvPr/>
        </p:nvSpPr>
        <p:spPr>
          <a:xfrm>
            <a:off x="7074328" y="1013460"/>
            <a:ext cx="1887549" cy="1920240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0FAAC71-7505-DD7C-E8C6-563491E7385A}"/>
              </a:ext>
            </a:extLst>
          </p:cNvPr>
          <p:cNvSpPr/>
          <p:nvPr/>
        </p:nvSpPr>
        <p:spPr>
          <a:xfrm>
            <a:off x="4750228" y="1013460"/>
            <a:ext cx="2145872" cy="1920240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EA08CFC-6A31-7841-A204-2973F599A1AA}"/>
              </a:ext>
            </a:extLst>
          </p:cNvPr>
          <p:cNvSpPr/>
          <p:nvPr/>
        </p:nvSpPr>
        <p:spPr>
          <a:xfrm>
            <a:off x="2555926" y="1013460"/>
            <a:ext cx="2016074" cy="1920240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0F3525E-98DC-AE99-EE3B-0F375BC134D3}"/>
              </a:ext>
            </a:extLst>
          </p:cNvPr>
          <p:cNvSpPr/>
          <p:nvPr/>
        </p:nvSpPr>
        <p:spPr>
          <a:xfrm>
            <a:off x="182123" y="1013460"/>
            <a:ext cx="2195575" cy="1920240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76682-6C37-E595-1EE3-4BA10E79A07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06E71F-B1E4-AD2A-2A77-2FAE6C01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Core Ideas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74672C-8530-A7CA-7F16-16B8628AC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B41A6A7-BA7E-E62B-614B-C29CA8669C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55353" y="1478455"/>
            <a:ext cx="2122346" cy="1410994"/>
          </a:xfrm>
        </p:spPr>
        <p:txBody>
          <a:bodyPr/>
          <a:lstStyle/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1100" b="1" dirty="0">
                <a:solidFill>
                  <a:schemeClr val="bg1"/>
                </a:solidFill>
              </a:rPr>
              <a:t>Separation</a:t>
            </a:r>
            <a:r>
              <a:rPr lang="en-US" sz="1100" dirty="0">
                <a:solidFill>
                  <a:schemeClr val="bg1"/>
                </a:solidFill>
              </a:rPr>
              <a:t> of </a:t>
            </a:r>
            <a:r>
              <a:rPr lang="en-US" sz="1100" b="1" dirty="0">
                <a:solidFill>
                  <a:schemeClr val="bg1"/>
                </a:solidFill>
              </a:rPr>
              <a:t>control logic </a:t>
            </a:r>
            <a:r>
              <a:rPr lang="en-US" sz="1100" dirty="0">
                <a:solidFill>
                  <a:schemeClr val="bg1"/>
                </a:solidFill>
              </a:rPr>
              <a:t>and </a:t>
            </a:r>
            <a:r>
              <a:rPr lang="en-US" sz="1100" b="1" dirty="0">
                <a:solidFill>
                  <a:schemeClr val="bg1"/>
                </a:solidFill>
              </a:rPr>
              <a:t>functional logic. Workflows</a:t>
            </a:r>
            <a:r>
              <a:rPr lang="en-US" sz="1100" dirty="0">
                <a:solidFill>
                  <a:schemeClr val="bg1"/>
                </a:solidFill>
              </a:rPr>
              <a:t> are defined in </a:t>
            </a:r>
            <a:r>
              <a:rPr lang="en-US" sz="1100" b="1" dirty="0">
                <a:solidFill>
                  <a:schemeClr val="bg1"/>
                </a:solidFill>
              </a:rPr>
              <a:t>configuration files </a:t>
            </a:r>
            <a:r>
              <a:rPr lang="en-US" sz="1100" dirty="0">
                <a:solidFill>
                  <a:schemeClr val="bg1"/>
                </a:solidFill>
              </a:rPr>
              <a:t>and interpreted at </a:t>
            </a:r>
            <a:r>
              <a:rPr lang="en-US" sz="1100" b="1" dirty="0">
                <a:solidFill>
                  <a:schemeClr val="bg1"/>
                </a:solidFill>
              </a:rPr>
              <a:t>runtime</a:t>
            </a:r>
            <a:r>
              <a:rPr lang="en-US" sz="1100" dirty="0">
                <a:solidFill>
                  <a:schemeClr val="bg1"/>
                </a:solidFill>
              </a:rPr>
              <a:t> by an </a:t>
            </a:r>
            <a:r>
              <a:rPr lang="en-US" sz="1100" b="1" dirty="0">
                <a:solidFill>
                  <a:schemeClr val="bg1"/>
                </a:solidFill>
              </a:rPr>
              <a:t>execution engine</a:t>
            </a:r>
            <a:r>
              <a:rPr lang="en-US" sz="1100" dirty="0">
                <a:solidFill>
                  <a:schemeClr val="bg1"/>
                </a:solidFill>
              </a:rPr>
              <a:t> which triggers UFs.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042AC1-945E-F01B-D63F-DDE7C4B1B794}"/>
              </a:ext>
            </a:extLst>
          </p:cNvPr>
          <p:cNvSpPr txBox="1"/>
          <p:nvPr/>
        </p:nvSpPr>
        <p:spPr>
          <a:xfrm>
            <a:off x="2636520" y="1451282"/>
            <a:ext cx="1935480" cy="11717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</a:rPr>
              <a:t>Clinical tasks </a:t>
            </a:r>
            <a:r>
              <a:rPr lang="en-US" sz="1200" dirty="0">
                <a:solidFill>
                  <a:schemeClr val="bg1"/>
                </a:solidFill>
              </a:rPr>
              <a:t>are implemented as </a:t>
            </a:r>
            <a:r>
              <a:rPr lang="en-US" sz="1200" b="1" dirty="0">
                <a:solidFill>
                  <a:schemeClr val="bg1"/>
                </a:solidFill>
              </a:rPr>
              <a:t>modular, reusable Unit Functions (UFs).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5219A2-C894-4BA2-84EB-6B2791678FE3}"/>
              </a:ext>
            </a:extLst>
          </p:cNvPr>
          <p:cNvSpPr txBox="1"/>
          <p:nvPr/>
        </p:nvSpPr>
        <p:spPr>
          <a:xfrm>
            <a:off x="4776769" y="1430506"/>
            <a:ext cx="2081275" cy="11717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</a:rPr>
              <a:t>Adaptors</a:t>
            </a:r>
            <a:r>
              <a:rPr lang="en-US" sz="1200" dirty="0">
                <a:solidFill>
                  <a:schemeClr val="bg1"/>
                </a:solidFill>
              </a:rPr>
              <a:t> enable interaction with </a:t>
            </a:r>
            <a:r>
              <a:rPr lang="en-US" sz="1200" b="1" dirty="0">
                <a:solidFill>
                  <a:schemeClr val="bg1"/>
                </a:solidFill>
              </a:rPr>
              <a:t>diverse hospital systems</a:t>
            </a:r>
            <a:r>
              <a:rPr lang="en-US" sz="1200" dirty="0">
                <a:solidFill>
                  <a:schemeClr val="bg1"/>
                </a:solidFill>
              </a:rPr>
              <a:t>, ensuring </a:t>
            </a:r>
            <a:r>
              <a:rPr lang="en-US" sz="1200" b="1" dirty="0">
                <a:solidFill>
                  <a:schemeClr val="bg1"/>
                </a:solidFill>
              </a:rPr>
              <a:t>adaptability</a:t>
            </a:r>
            <a:r>
              <a:rPr lang="en-US" sz="1200" dirty="0">
                <a:solidFill>
                  <a:schemeClr val="bg1"/>
                </a:solidFill>
              </a:rPr>
              <a:t> and </a:t>
            </a:r>
            <a:r>
              <a:rPr lang="en-US" sz="1200" b="1" dirty="0">
                <a:solidFill>
                  <a:schemeClr val="bg1"/>
                </a:solidFill>
              </a:rPr>
              <a:t>interoperability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60FB51-9F70-015A-7F82-D3BB250D8BD4}"/>
              </a:ext>
            </a:extLst>
          </p:cNvPr>
          <p:cNvSpPr txBox="1"/>
          <p:nvPr/>
        </p:nvSpPr>
        <p:spPr>
          <a:xfrm>
            <a:off x="7093962" y="1430506"/>
            <a:ext cx="1916361" cy="14487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bg1"/>
                </a:solidFill>
              </a:rPr>
              <a:t>UFs – Adaptors decoupling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</a:rPr>
              <a:t>through message broker. This supports further the CWS adaptability to the external environment.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A27C80-5049-93B9-19AB-1F0E7906A5A9}"/>
              </a:ext>
            </a:extLst>
          </p:cNvPr>
          <p:cNvSpPr txBox="1"/>
          <p:nvPr/>
        </p:nvSpPr>
        <p:spPr>
          <a:xfrm>
            <a:off x="1177229" y="1104900"/>
            <a:ext cx="278593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 algn="l">
              <a:spcAft>
                <a:spcPts val="600"/>
              </a:spcAft>
              <a:buSzPct val="75000"/>
              <a:buNone/>
            </a:pPr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273DDB-F9D8-D8F1-D9D5-A650EDEE2598}"/>
              </a:ext>
            </a:extLst>
          </p:cNvPr>
          <p:cNvSpPr txBox="1"/>
          <p:nvPr/>
        </p:nvSpPr>
        <p:spPr>
          <a:xfrm>
            <a:off x="3478022" y="1122021"/>
            <a:ext cx="320040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 algn="l">
              <a:spcAft>
                <a:spcPts val="600"/>
              </a:spcAft>
              <a:buSzPct val="75000"/>
              <a:buNone/>
            </a:pPr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640D7B-B044-34DE-333E-EE53370A3CA0}"/>
              </a:ext>
            </a:extLst>
          </p:cNvPr>
          <p:cNvSpPr txBox="1"/>
          <p:nvPr/>
        </p:nvSpPr>
        <p:spPr>
          <a:xfrm>
            <a:off x="5748827" y="1104900"/>
            <a:ext cx="320040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 algn="l">
              <a:spcAft>
                <a:spcPts val="600"/>
              </a:spcAft>
              <a:buSzPct val="75000"/>
              <a:buNone/>
            </a:pPr>
            <a:r>
              <a:rPr lang="en-US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0F8DCB-3F8C-EF0D-0BE0-6B11D3B810A7}"/>
              </a:ext>
            </a:extLst>
          </p:cNvPr>
          <p:cNvSpPr txBox="1"/>
          <p:nvPr/>
        </p:nvSpPr>
        <p:spPr>
          <a:xfrm>
            <a:off x="7917051" y="1104900"/>
            <a:ext cx="320040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 algn="l">
              <a:spcAft>
                <a:spcPts val="600"/>
              </a:spcAft>
              <a:buSzPct val="75000"/>
              <a:buNone/>
            </a:pPr>
            <a:r>
              <a:rPr lang="en-US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ADC77E1-592E-35E9-ABA4-EC58E517461D}"/>
              </a:ext>
            </a:extLst>
          </p:cNvPr>
          <p:cNvSpPr/>
          <p:nvPr/>
        </p:nvSpPr>
        <p:spPr>
          <a:xfrm>
            <a:off x="3628225" y="3078295"/>
            <a:ext cx="2016074" cy="1920240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71D51E-F27F-6D42-1A72-6F8885BA3DF7}"/>
              </a:ext>
            </a:extLst>
          </p:cNvPr>
          <p:cNvSpPr txBox="1"/>
          <p:nvPr/>
        </p:nvSpPr>
        <p:spPr>
          <a:xfrm>
            <a:off x="3638042" y="3488221"/>
            <a:ext cx="1996440" cy="13356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chemeClr val="bg1"/>
                </a:solidFill>
              </a:rPr>
              <a:t>Separation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b="1" dirty="0">
                <a:solidFill>
                  <a:schemeClr val="bg1"/>
                </a:solidFill>
              </a:rPr>
              <a:t>of system components responsibilities </a:t>
            </a:r>
            <a:r>
              <a:rPr lang="en-US" sz="1100" dirty="0">
                <a:solidFill>
                  <a:schemeClr val="bg1"/>
                </a:solidFill>
              </a:rPr>
              <a:t>supports modularity, which makes the system support almost all the selected qualities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A7047B-0959-F100-96DA-48ECC52C21ED}"/>
              </a:ext>
            </a:extLst>
          </p:cNvPr>
          <p:cNvSpPr txBox="1"/>
          <p:nvPr/>
        </p:nvSpPr>
        <p:spPr>
          <a:xfrm>
            <a:off x="4559728" y="3118889"/>
            <a:ext cx="320040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 algn="l">
              <a:spcAft>
                <a:spcPts val="600"/>
              </a:spcAft>
              <a:buSzPct val="75000"/>
              <a:buNone/>
            </a:pPr>
            <a:r>
              <a:rPr lang="en-US" sz="2400" b="1" dirty="0">
                <a:solidFill>
                  <a:schemeClr val="bg1"/>
                </a:solidFill>
              </a:rPr>
              <a:t>5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48652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6" grpId="0" animBg="1"/>
      <p:bldP spid="25" grpId="0" animBg="1"/>
      <p:bldP spid="13" grpId="0" build="p"/>
      <p:bldP spid="15" grpId="0"/>
      <p:bldP spid="17" grpId="0"/>
      <p:bldP spid="19" grpId="0"/>
      <p:bldP spid="20" grpId="0"/>
      <p:bldP spid="21" grpId="0"/>
      <p:bldP spid="22" grpId="0"/>
      <p:bldP spid="23" grpId="0"/>
      <p:bldP spid="29" grpId="0" animBg="1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4C0C712-02FF-0794-E21E-0B4DEA31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226999-C841-C74E-2A3B-DB1AA5388D7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B58DE-86DD-FC73-A86A-D77D600A5C7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B3F22B-5C58-E6FC-6C82-E38ED2C3D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Descriptions &amp; Responsibilities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03BCFD-BDB3-F715-F931-AEC39759C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4751206-CE92-2B6F-002A-5ECF90AFBE46}"/>
              </a:ext>
            </a:extLst>
          </p:cNvPr>
          <p:cNvGraphicFramePr>
            <a:graphicFrameLocks noGrp="1"/>
          </p:cNvGraphicFramePr>
          <p:nvPr/>
        </p:nvGraphicFramePr>
        <p:xfrm>
          <a:off x="1767878" y="1222050"/>
          <a:ext cx="5828676" cy="809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87">
                  <a:extLst>
                    <a:ext uri="{9D8B030D-6E8A-4147-A177-3AD203B41FA5}">
                      <a16:colId xmlns:a16="http://schemas.microsoft.com/office/drawing/2014/main" val="3824455865"/>
                    </a:ext>
                  </a:extLst>
                </a:gridCol>
                <a:gridCol w="4712389">
                  <a:extLst>
                    <a:ext uri="{9D8B030D-6E8A-4147-A177-3AD203B41FA5}">
                      <a16:colId xmlns:a16="http://schemas.microsoft.com/office/drawing/2014/main" val="3111025858"/>
                    </a:ext>
                  </a:extLst>
                </a:gridCol>
              </a:tblGrid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Component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Role in System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3953090766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Workflow Editor</a:t>
                      </a:r>
                      <a:endParaRPr lang="en-US" sz="100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Used to reconfigure workflows without code changes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896663223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Workflow DB</a:t>
                      </a:r>
                      <a:endParaRPr lang="en-US" sz="100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Stores all workflow definitions in BPMN or config format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3267240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8D82163-D84A-63C8-E728-91C5CFEAA854}"/>
              </a:ext>
            </a:extLst>
          </p:cNvPr>
          <p:cNvGraphicFramePr>
            <a:graphicFrameLocks noGrp="1"/>
          </p:cNvGraphicFramePr>
          <p:nvPr/>
        </p:nvGraphicFramePr>
        <p:xfrm>
          <a:off x="1767878" y="3578916"/>
          <a:ext cx="5828676" cy="134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87">
                  <a:extLst>
                    <a:ext uri="{9D8B030D-6E8A-4147-A177-3AD203B41FA5}">
                      <a16:colId xmlns:a16="http://schemas.microsoft.com/office/drawing/2014/main" val="1073579322"/>
                    </a:ext>
                  </a:extLst>
                </a:gridCol>
                <a:gridCol w="4712389">
                  <a:extLst>
                    <a:ext uri="{9D8B030D-6E8A-4147-A177-3AD203B41FA5}">
                      <a16:colId xmlns:a16="http://schemas.microsoft.com/office/drawing/2014/main" val="2977864008"/>
                    </a:ext>
                  </a:extLst>
                </a:gridCol>
              </a:tblGrid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Component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Role in System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2832773869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Execution Engine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Runs workflows from config files and triggers Unit Functions (UFs)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944832872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Unit Functions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Reusable building blocks; each implements one clinical task (e.g., take temperature)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3423916997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UI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Shows workflow state, collects input, and handles manual tasks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169141797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Monitoring DB</a:t>
                      </a:r>
                      <a:endParaRPr lang="en-US" sz="100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Stores workflow state for auditing and failure recovery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152690358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012DD8-4AFF-8AD5-8E43-22E8DD80BFCB}"/>
              </a:ext>
            </a:extLst>
          </p:cNvPr>
          <p:cNvGraphicFramePr>
            <a:graphicFrameLocks noGrp="1"/>
          </p:cNvGraphicFramePr>
          <p:nvPr/>
        </p:nvGraphicFramePr>
        <p:xfrm>
          <a:off x="1767878" y="2203137"/>
          <a:ext cx="5828676" cy="107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87">
                  <a:extLst>
                    <a:ext uri="{9D8B030D-6E8A-4147-A177-3AD203B41FA5}">
                      <a16:colId xmlns:a16="http://schemas.microsoft.com/office/drawing/2014/main" val="1073579322"/>
                    </a:ext>
                  </a:extLst>
                </a:gridCol>
                <a:gridCol w="4712389">
                  <a:extLst>
                    <a:ext uri="{9D8B030D-6E8A-4147-A177-3AD203B41FA5}">
                      <a16:colId xmlns:a16="http://schemas.microsoft.com/office/drawing/2014/main" val="2977864008"/>
                    </a:ext>
                  </a:extLst>
                </a:gridCol>
              </a:tblGrid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Component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Role in System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2832773869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External Systems</a:t>
                      </a:r>
                      <a:endParaRPr lang="en-US" sz="100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Devices and systems like patient monitors, EHRs, etc.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944832872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Adaptors</a:t>
                      </a:r>
                      <a:endParaRPr lang="en-US" sz="100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Communicate with external systems and manage interoperability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169141797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Message Broker</a:t>
                      </a:r>
                      <a:endParaRPr lang="en-US" sz="100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Connects UFs and Adaptors using publish/subscribe messaging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152690358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9287C9E-266C-F8DB-BF6E-85F0A0DF0D23}"/>
              </a:ext>
            </a:extLst>
          </p:cNvPr>
          <p:cNvGraphicFramePr>
            <a:graphicFrameLocks noGrp="1"/>
          </p:cNvGraphicFramePr>
          <p:nvPr/>
        </p:nvGraphicFramePr>
        <p:xfrm>
          <a:off x="1965959" y="682170"/>
          <a:ext cx="5828676" cy="53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87">
                  <a:extLst>
                    <a:ext uri="{9D8B030D-6E8A-4147-A177-3AD203B41FA5}">
                      <a16:colId xmlns:a16="http://schemas.microsoft.com/office/drawing/2014/main" val="489341641"/>
                    </a:ext>
                  </a:extLst>
                </a:gridCol>
                <a:gridCol w="4712389">
                  <a:extLst>
                    <a:ext uri="{9D8B030D-6E8A-4147-A177-3AD203B41FA5}">
                      <a16:colId xmlns:a16="http://schemas.microsoft.com/office/drawing/2014/main" val="4226424174"/>
                    </a:ext>
                  </a:extLst>
                </a:gridCol>
              </a:tblGrid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Component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Role in System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180182221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Unit Functions</a:t>
                      </a:r>
                      <a:endParaRPr lang="en-US" sz="1000" dirty="0"/>
                    </a:p>
                  </a:txBody>
                  <a:tcPr marL="49779" marR="49779" marT="24890" marB="248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Reusable building blocks; each implements one clinical task (e.g., take temperature)</a:t>
                      </a:r>
                    </a:p>
                  </a:txBody>
                  <a:tcPr marL="49779" marR="49779" marT="24890" marB="24890" anchor="ctr"/>
                </a:tc>
                <a:extLst>
                  <a:ext uri="{0D108BD9-81ED-4DB2-BD59-A6C34878D82A}">
                    <a16:rowId xmlns:a16="http://schemas.microsoft.com/office/drawing/2014/main" val="4184730067"/>
                  </a:ext>
                </a:extLst>
              </a:tr>
            </a:tbl>
          </a:graphicData>
        </a:graphic>
      </p:graphicFrame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41755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D8E86-F5D1-1AE3-CDF8-FA69EB042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CEDA0B-9BE1-24FA-0C94-0303531F24C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F3587-E219-2AB1-1C59-14EF2A46700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406B0F1-247F-1C89-CC9F-FC2215EF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Behavior - Workflow Reconfiguration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84ED14-60A6-40F1-DC6D-010C642C1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5" name="Picture 4" descr="A diagram of a workflow&#10;&#10;AI-generated content may be incorrect.">
            <a:extLst>
              <a:ext uri="{FF2B5EF4-FFF2-40B4-BE49-F238E27FC236}">
                <a16:creationId xmlns:a16="http://schemas.microsoft.com/office/drawing/2014/main" id="{FD77511C-10C4-3749-3BE1-CAFA77EDA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080" y="865395"/>
            <a:ext cx="4546876" cy="3752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758C7D-3C68-7751-96ED-404425C2C2B6}"/>
              </a:ext>
            </a:extLst>
          </p:cNvPr>
          <p:cNvSpPr txBox="1"/>
          <p:nvPr/>
        </p:nvSpPr>
        <p:spPr>
          <a:xfrm>
            <a:off x="3581986" y="4617218"/>
            <a:ext cx="2079674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 dirty="0"/>
              <a:t>Figure: Workflow Reconfiguration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63090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51C5A-13A5-C2CA-FF24-D347D46BF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D6BEF5-CC19-F8E6-1DF6-A2A7A69FF6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BEE2A-680C-3F6E-59BB-B1C09D000B5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7C7D9A7-1BBA-F13A-F232-D02B75A3D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Behavior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0329B9-9655-7CC7-524F-7BF97ECBE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5" name="Picture 4" descr="A diagram of a system monitoring&#10;&#10;AI-generated content may be incorrect.">
            <a:extLst>
              <a:ext uri="{FF2B5EF4-FFF2-40B4-BE49-F238E27FC236}">
                <a16:creationId xmlns:a16="http://schemas.microsoft.com/office/drawing/2014/main" id="{FCE8AABA-D159-CB10-3F3C-0E4B808EE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9678" y="902125"/>
            <a:ext cx="5223828" cy="1669625"/>
          </a:xfrm>
          <a:prstGeom prst="rect">
            <a:avLst/>
          </a:prstGeom>
        </p:spPr>
      </p:pic>
      <p:pic>
        <p:nvPicPr>
          <p:cNvPr id="9" name="Picture 8" descr="A diagram of a system&#10;&#10;AI-generated content may be incorrect.">
            <a:extLst>
              <a:ext uri="{FF2B5EF4-FFF2-40B4-BE49-F238E27FC236}">
                <a16:creationId xmlns:a16="http://schemas.microsoft.com/office/drawing/2014/main" id="{11FF1C8C-EEF0-F5AE-3B61-53D72993F6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3040" y="2949411"/>
            <a:ext cx="5223828" cy="16015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F41DC-69E4-F768-B7EC-85BB7C5B045F}"/>
              </a:ext>
            </a:extLst>
          </p:cNvPr>
          <p:cNvSpPr txBox="1"/>
          <p:nvPr/>
        </p:nvSpPr>
        <p:spPr>
          <a:xfrm>
            <a:off x="3008865" y="2631123"/>
            <a:ext cx="2605454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 dirty="0"/>
              <a:t>Figure1: Workflow Execution Trigger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0312CB-7EA0-A311-E5A8-F87BA0B92643}"/>
              </a:ext>
            </a:extLst>
          </p:cNvPr>
          <p:cNvSpPr txBox="1"/>
          <p:nvPr/>
        </p:nvSpPr>
        <p:spPr>
          <a:xfrm>
            <a:off x="2276534" y="4640301"/>
            <a:ext cx="4070115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 dirty="0"/>
              <a:t>Figure2: Manual Task Execution &amp; System Components Interaction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69228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3AACF-7CDA-9E04-FD57-85D6D3E99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2120AA-131E-BE70-1490-5CC0367C87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4E228-CE72-7443-94F8-BFCCE6518B6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1872A9F-4867-8A31-79F5-490E730A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Behavior – Adaptation to environment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68629E-6111-67B2-08A7-35EDB75FB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99FDDD-4DF0-A42E-F031-75BD3DABD541}"/>
              </a:ext>
            </a:extLst>
          </p:cNvPr>
          <p:cNvSpPr txBox="1"/>
          <p:nvPr/>
        </p:nvSpPr>
        <p:spPr>
          <a:xfrm>
            <a:off x="2985194" y="4048122"/>
            <a:ext cx="4070115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 dirty="0"/>
              <a:t>Figure: UFs – Adaptors – External Systems Interaction</a:t>
            </a:r>
          </a:p>
        </p:txBody>
      </p:sp>
      <p:pic>
        <p:nvPicPr>
          <p:cNvPr id="7" name="Picture 6" descr="A diagram of a system&#10;&#10;AI-generated content may be incorrect.">
            <a:extLst>
              <a:ext uri="{FF2B5EF4-FFF2-40B4-BE49-F238E27FC236}">
                <a16:creationId xmlns:a16="http://schemas.microsoft.com/office/drawing/2014/main" id="{B9168076-99F1-84BE-5A8C-D11AC302F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1095378"/>
            <a:ext cx="6898471" cy="2835658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70734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B3DF5-C2AE-B9DA-2925-4F4A9877B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F65BC4-08FD-89E3-87B7-9D1A318646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91B1B-EE94-B342-F048-410C135C490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5F1C77-3A53-9137-F5D9-E93CA9359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Behavior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DE914A-5903-BC72-478C-D59EFD9CB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8FC980-D639-667D-5637-369BC276109B}"/>
              </a:ext>
            </a:extLst>
          </p:cNvPr>
          <p:cNvSpPr txBox="1"/>
          <p:nvPr/>
        </p:nvSpPr>
        <p:spPr>
          <a:xfrm>
            <a:off x="3667644" y="3236089"/>
            <a:ext cx="2605454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 dirty="0"/>
              <a:t>Message Broker Initiation Phase</a:t>
            </a:r>
          </a:p>
        </p:txBody>
      </p:sp>
      <p:pic>
        <p:nvPicPr>
          <p:cNvPr id="7" name="Picture 6" descr="A diagram of a message&#10;&#10;AI-generated content may be incorrect.">
            <a:extLst>
              <a:ext uri="{FF2B5EF4-FFF2-40B4-BE49-F238E27FC236}">
                <a16:creationId xmlns:a16="http://schemas.microsoft.com/office/drawing/2014/main" id="{81C47689-CC6F-64A6-9D33-8EC74E7ED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188" y="1792436"/>
            <a:ext cx="5143500" cy="129160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0876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E1FDF-3FA6-F83B-DA6D-BF1302F9E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8CC8B3-2A3D-EA0A-FD84-3AB48655F2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D2F60-4FD8-AF5F-9320-32F103BCCC4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72A26E8-4852-5A10-EB36-7E53BD5A6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Flexibility &amp; adaptability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A3EAE-0967-FCA3-8C39-4E68FFD37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0C98E-41DE-FC90-2433-08967B0D4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249" y="2061110"/>
            <a:ext cx="4320331" cy="2051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081F27-911D-AAB3-4CA8-5A1F0373D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1546" y="2152022"/>
            <a:ext cx="4357205" cy="2051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CC589A-2994-87AB-5FF2-2EAF01B87159}"/>
              </a:ext>
            </a:extLst>
          </p:cNvPr>
          <p:cNvSpPr txBox="1"/>
          <p:nvPr/>
        </p:nvSpPr>
        <p:spPr>
          <a:xfrm>
            <a:off x="1107950" y="4174888"/>
            <a:ext cx="2277207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 algn="l">
              <a:spcAft>
                <a:spcPts val="600"/>
              </a:spcAft>
              <a:buSzPct val="75000"/>
              <a:buNone/>
            </a:pPr>
            <a:r>
              <a:rPr lang="en-US" sz="1400" dirty="0"/>
              <a:t>Per Patient Deployment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42B86F-7549-17AC-45FA-A11F8BC9A33E}"/>
              </a:ext>
            </a:extLst>
          </p:cNvPr>
          <p:cNvSpPr txBox="1"/>
          <p:nvPr/>
        </p:nvSpPr>
        <p:spPr>
          <a:xfrm>
            <a:off x="5758844" y="4177476"/>
            <a:ext cx="2277207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 algn="l">
              <a:spcAft>
                <a:spcPts val="600"/>
              </a:spcAft>
              <a:buSzPct val="75000"/>
              <a:buNone/>
            </a:pPr>
            <a:r>
              <a:rPr lang="en-US" sz="1400" dirty="0"/>
              <a:t>Centralized Deployment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F3B3CC-93DC-6589-A61E-C56DE1F8D36E}"/>
              </a:ext>
            </a:extLst>
          </p:cNvPr>
          <p:cNvSpPr txBox="1"/>
          <p:nvPr/>
        </p:nvSpPr>
        <p:spPr>
          <a:xfrm>
            <a:off x="580292" y="1174998"/>
            <a:ext cx="4572000" cy="71558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Central: Server/cloud (e.g., hospital network)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Edge: Per-patient devices (e.g., ambulance monitor)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mode possible with synchronization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0658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C4294F-C888-C3A2-8CE8-50359238219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Designing an Evolvable Clinical Workflow System - Master Thesis Presentation – Konstantinos Chanioglou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DD03E-C5E4-5B3B-E1A6-63B08082597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0FD810-861C-8EF2-52CF-99FFEAD5A5E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0042" y="1008833"/>
            <a:ext cx="8138160" cy="3484800"/>
          </a:xfrm>
        </p:spPr>
        <p:txBody>
          <a:bodyPr/>
          <a:lstStyle/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200" dirty="0"/>
              <a:t>Introduction 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200" dirty="0"/>
              <a:t>Thesis Objectives &amp; Research Questions 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200" dirty="0"/>
              <a:t>Literature Review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200" dirty="0"/>
              <a:t>Requirements Analysis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200" dirty="0"/>
              <a:t>System Architecture &amp; Design Concepts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200" dirty="0"/>
              <a:t>Proof of Concept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200" dirty="0"/>
              <a:t>Evaluation 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200" dirty="0"/>
              <a:t>Contributions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F7F283-C47B-3C2A-4CB4-512C4942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2" y="339512"/>
            <a:ext cx="8138160" cy="71913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13129E-745F-9556-1810-6526AC98D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05841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9EC27-EAE0-79F0-BD05-CFDA78515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F3335B-8CA5-60F7-82CE-ECAFFDC1ED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2FAD5-62E3-8E17-44F7-87F67C45C08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A42926-3F79-77AE-1859-17DB3128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Alignment &amp; Trade offs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E4B090-3A10-0835-7393-8B418776B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AEAD75-B1DC-DD03-B95E-FA42333A3A31}"/>
              </a:ext>
            </a:extLst>
          </p:cNvPr>
          <p:cNvSpPr txBox="1"/>
          <p:nvPr/>
        </p:nvSpPr>
        <p:spPr>
          <a:xfrm>
            <a:off x="633046" y="1016736"/>
            <a:ext cx="4572000" cy="103874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/>
              <a:t>Requirements Alignment: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Workflow Configurability: Config files + Execution Engine + UFs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System Adaptability: Adaptors + Message Broker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Deployment Flexibility: Modular deployable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1521FB-25ED-129D-5F90-53A480423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57460"/>
              </p:ext>
            </p:extLst>
          </p:nvPr>
        </p:nvGraphicFramePr>
        <p:xfrm>
          <a:off x="1554480" y="2452795"/>
          <a:ext cx="6035040" cy="2068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7520">
                  <a:extLst>
                    <a:ext uri="{9D8B030D-6E8A-4147-A177-3AD203B41FA5}">
                      <a16:colId xmlns:a16="http://schemas.microsoft.com/office/drawing/2014/main" val="3302709297"/>
                    </a:ext>
                  </a:extLst>
                </a:gridCol>
                <a:gridCol w="3017520">
                  <a:extLst>
                    <a:ext uri="{9D8B030D-6E8A-4147-A177-3AD203B41FA5}">
                      <a16:colId xmlns:a16="http://schemas.microsoft.com/office/drawing/2014/main" val="1793355130"/>
                    </a:ext>
                  </a:extLst>
                </a:gridCol>
              </a:tblGrid>
              <a:tr h="3036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/>
                        <a:t>Design Choice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/>
                        <a:t>Trade-Off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634832"/>
                  </a:ext>
                </a:extLst>
              </a:tr>
              <a:tr h="3036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Centralized Engine for workflow orchestration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Single point of failure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6608353"/>
                  </a:ext>
                </a:extLst>
              </a:tr>
              <a:tr h="3036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Decoupled UFs &amp; Workflows (Control &amp; Functional Logic)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Higher upfront development effort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8481437"/>
                  </a:ext>
                </a:extLst>
              </a:tr>
              <a:tr h="3036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Adaptors for External Integration (vs Blackboard)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Maintenance when APIs/protocols change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880580"/>
                  </a:ext>
                </a:extLst>
              </a:tr>
              <a:tr h="3036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Mapping Logic Inside Adaptors (clear separation of concerns)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Possible redundant message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48455"/>
                  </a:ext>
                </a:extLst>
              </a:tr>
              <a:tr h="3036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Distributed Components for Testability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Debugging becomes multi-layered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7206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DCCFE43-1BC3-DD45-997E-7EBE61C7842E}"/>
              </a:ext>
            </a:extLst>
          </p:cNvPr>
          <p:cNvSpPr txBox="1"/>
          <p:nvPr/>
        </p:nvSpPr>
        <p:spPr>
          <a:xfrm>
            <a:off x="3928110" y="4551815"/>
            <a:ext cx="128778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 algn="l">
              <a:spcAft>
                <a:spcPts val="600"/>
              </a:spcAft>
              <a:buSzPct val="75000"/>
              <a:buNone/>
            </a:pPr>
            <a:r>
              <a:rPr lang="en-US" sz="1400" dirty="0"/>
              <a:t>Faced Trade Offs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6821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8CE10-9752-1F18-07DF-E26199F69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0A5ACE-5709-B622-AD6B-63B5EA846F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12C81-C2DB-E9F3-DC8E-4259F15DB02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934B47-BC1F-4A9D-876F-34269015A4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5547" y="1037660"/>
            <a:ext cx="8138160" cy="3484800"/>
          </a:xfrm>
        </p:spPr>
        <p:txBody>
          <a:bodyPr/>
          <a:lstStyle/>
          <a:p>
            <a:pPr marL="0" indent="0">
              <a:buNone/>
            </a:pPr>
            <a:r>
              <a:rPr lang="en-US" sz="1200" b="1" dirty="0"/>
              <a:t>Proof of Concept Goal</a:t>
            </a:r>
            <a:r>
              <a:rPr lang="en-US" sz="1200" dirty="0"/>
              <a:t>: Demonstrate that the system design is feasible and satisfies requirements.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C3B93A9-CE38-9001-B4CD-F646EF523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49F477-B11C-9C91-D9A5-171E61EC0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E8F727-2024-3F86-3ECB-810B03282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9169" y="1756797"/>
            <a:ext cx="5383852" cy="248779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131123-9423-E8DB-5ECB-F3EE838C0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19490"/>
              </p:ext>
            </p:extLst>
          </p:nvPr>
        </p:nvGraphicFramePr>
        <p:xfrm>
          <a:off x="83819" y="1830304"/>
          <a:ext cx="3224477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529">
                  <a:extLst>
                    <a:ext uri="{9D8B030D-6E8A-4147-A177-3AD203B41FA5}">
                      <a16:colId xmlns:a16="http://schemas.microsoft.com/office/drawing/2014/main" val="3728420302"/>
                    </a:ext>
                  </a:extLst>
                </a:gridCol>
                <a:gridCol w="1908948">
                  <a:extLst>
                    <a:ext uri="{9D8B030D-6E8A-4147-A177-3AD203B41FA5}">
                      <a16:colId xmlns:a16="http://schemas.microsoft.com/office/drawing/2014/main" val="2772982215"/>
                    </a:ext>
                  </a:extLst>
                </a:gridCol>
              </a:tblGrid>
              <a:tr h="242181">
                <a:tc gridSpan="2"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Design – Implementation Mapping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484652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Component (Design)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Implemented With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08545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Editor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Camunda Modeler (BPMN)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487124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Workflow Engine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Camunda Zeebe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836319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Camunda Tasklist + Operate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359055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Monitoring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Elasticsearch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0344961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UFs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External worker containers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721383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Adaptors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REST-based adaptors per system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3099372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Message Broker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RabbitMQ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5161144"/>
                  </a:ext>
                </a:extLst>
              </a:tr>
              <a:tr h="2421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External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Simulated Two PMs types + EMR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4597327"/>
                  </a:ext>
                </a:extLst>
              </a:tr>
            </a:tbl>
          </a:graphicData>
        </a:graphic>
      </p:graphicFrame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9726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06E27-203E-D4AC-B59D-2E3CAE0DD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556601-D21C-C65D-D5D8-1925E55AF29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55195-70D2-5116-89C0-9441C39BD07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C007F-5473-D410-C92B-6B008CD3E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09" y="173162"/>
            <a:ext cx="8138160" cy="719137"/>
          </a:xfrm>
        </p:spPr>
        <p:txBody>
          <a:bodyPr/>
          <a:lstStyle/>
          <a:p>
            <a:r>
              <a:rPr lang="en-US" dirty="0"/>
              <a:t>Proof of Concept - Video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0C4ECE-8BE1-D5C3-ADC7-D9862D7B5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5" name="0713(7)">
            <a:hlinkClick r:id="" action="ppaction://media"/>
            <a:extLst>
              <a:ext uri="{FF2B5EF4-FFF2-40B4-BE49-F238E27FC236}">
                <a16:creationId xmlns:a16="http://schemas.microsoft.com/office/drawing/2014/main" id="{C83FE5A0-EE37-F1E8-035C-D053CDFBDA7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103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6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2935867-B428-7242-BA77-2EFF7EA0C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EB518-C71A-DC6F-6CB2-F2FEA47CAB3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766D1-8854-4150-F1B9-B494CFBD59D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D6728B-4E96-C615-40C0-393A94C98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Requirements Demonstration Video</a:t>
            </a:r>
          </a:p>
          <a:p>
            <a:pPr lvl="1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8C95F6-BFF4-FCA9-7873-39367498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 - Video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C3F8FC-615C-B14F-D2A4-CDE3EA541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2A4F4DD-B515-52BA-FCA6-671D3AD31280}"/>
              </a:ext>
            </a:extLst>
          </p:cNvPr>
          <p:cNvGraphicFramePr>
            <a:graphicFrameLocks noGrp="1"/>
          </p:cNvGraphicFramePr>
          <p:nvPr/>
        </p:nvGraphicFramePr>
        <p:xfrm>
          <a:off x="504824" y="1536225"/>
          <a:ext cx="8133398" cy="2880360"/>
        </p:xfrm>
        <a:graphic>
          <a:graphicData uri="http://schemas.openxmlformats.org/drawingml/2006/table">
            <a:tbl>
              <a:tblPr/>
              <a:tblGrid>
                <a:gridCol w="2405617">
                  <a:extLst>
                    <a:ext uri="{9D8B030D-6E8A-4147-A177-3AD203B41FA5}">
                      <a16:colId xmlns:a16="http://schemas.microsoft.com/office/drawing/2014/main" val="3676773760"/>
                    </a:ext>
                  </a:extLst>
                </a:gridCol>
                <a:gridCol w="5727781">
                  <a:extLst>
                    <a:ext uri="{9D8B030D-6E8A-4147-A177-3AD203B41FA5}">
                      <a16:colId xmlns:a16="http://schemas.microsoft.com/office/drawing/2014/main" val="1543171777"/>
                    </a:ext>
                  </a:extLst>
                </a:gridCol>
              </a:tblGrid>
              <a:tr h="1706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/>
                        <a:t>Requirement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/>
                        <a:t>How It Was Satisfied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2936599"/>
                  </a:ext>
                </a:extLst>
              </a:tr>
              <a:tr h="2527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/>
                        <a:t>Workflow Configurability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BPMN definitions editable in Camunda Modeler; no code change needed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Show that deployed Sepsis run correctly (Show Camunda Operate + Tasklist)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Do one reconfiguration + Syntax Check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Deploy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Trigger from PM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Execute show all data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Show that it runs correctly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-Run Multiple workflows to </a:t>
                      </a:r>
                      <a:r>
                        <a:rPr lang="en-US" sz="1100" dirty="0" err="1"/>
                        <a:t>referct</a:t>
                      </a:r>
                      <a:r>
                        <a:rPr lang="en-US" sz="1100" dirty="0"/>
                        <a:t> on the Deployment requirement in the evaluation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Also simulate Robust and Resilience </a:t>
                      </a:r>
                      <a:r>
                        <a:rPr lang="en-US" sz="1100" dirty="0" err="1"/>
                        <a:t>scenairos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2362204"/>
                  </a:ext>
                </a:extLst>
              </a:tr>
              <a:tr h="361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System Adaptability &amp; Integrability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Adaptors support multiple PM/EMR systems without modifying UFs or workflow engine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Show execution with one adaptor enabled and then with the other.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Show Logs that executes correctly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671959"/>
                  </a:ext>
                </a:extLst>
              </a:tr>
              <a:tr h="361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/>
                        <a:t>Deployment Flexibility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All components are independently containerized and can be deployed centrally or locally</a:t>
                      </a:r>
                    </a:p>
                    <a:p>
                      <a:pPr>
                        <a:buNone/>
                      </a:pPr>
                      <a:r>
                        <a:rPr lang="en-US" sz="1100" dirty="0"/>
                        <a:t>- Show the docker containers and explain that containers run independently of the hardware.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7510519"/>
                  </a:ext>
                </a:extLst>
              </a:tr>
            </a:tbl>
          </a:graphicData>
        </a:graphic>
      </p:graphicFrame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9872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68443-6D57-D1F5-3664-BAF573BA1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8E13E7-69A3-536B-E23D-50F29004432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EAFE8-4217-A11B-8518-60CB10DF45E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997DF5-234C-8A61-21F0-E2F2DFD52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096" y="180298"/>
            <a:ext cx="8138160" cy="719137"/>
          </a:xfrm>
        </p:spPr>
        <p:txBody>
          <a:bodyPr/>
          <a:lstStyle/>
          <a:p>
            <a:r>
              <a:rPr lang="en-US" dirty="0"/>
              <a:t>Proof of Concept - Resilience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3FC7A0-AE46-1E88-9A56-84ABDBED6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658C31-C589-11EA-CB3A-37792EC31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87" y="735809"/>
            <a:ext cx="8246959" cy="391913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7983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E53DC-3459-C96B-3492-9CF45B9D9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182633-3D01-0F96-A130-44221F0571C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77F02-1ADE-D641-BF32-96FE0D0988C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2959B4-4109-A501-B0D9-9B28774B1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31" y="0"/>
            <a:ext cx="8138160" cy="719137"/>
          </a:xfrm>
        </p:spPr>
        <p:txBody>
          <a:bodyPr/>
          <a:lstStyle/>
          <a:p>
            <a:r>
              <a:rPr lang="en-US" dirty="0"/>
              <a:t>Proof of Concept - Resilience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CDDB53-4C59-4358-D39F-C47966B3D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12" name="Picture 11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02017A2A-16D0-2E70-4AF3-4D44FD361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" y="450582"/>
            <a:ext cx="8138160" cy="38504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732A1C-0156-9194-24ED-32EAB48CE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19" y="4397609"/>
            <a:ext cx="7605664" cy="434429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0143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5EC83-946F-3912-37AB-34566C2EB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C9D0BD-ABCF-19BB-5F8F-BED08F7F7E4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CFE1C-7E0A-E21D-F7EC-9F44CFFC4D3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7C7FFB-94B0-383D-BEE6-F1E2BEF89F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200" b="1" dirty="0"/>
              <a:t>Goal:</a:t>
            </a:r>
            <a:r>
              <a:rPr lang="en-US" sz="1200" dirty="0"/>
              <a:t> Evaluate whether the system meets the 3 core requirements</a:t>
            </a:r>
          </a:p>
          <a:p>
            <a:endParaRPr lang="en-US" sz="1200" dirty="0"/>
          </a:p>
          <a:p>
            <a:r>
              <a:rPr lang="en-US" sz="1200" b="1" dirty="0"/>
              <a:t>Method:</a:t>
            </a:r>
            <a:r>
              <a:rPr lang="en-US" sz="1200" dirty="0"/>
              <a:t> Apply realistic change scenarios that:</a:t>
            </a:r>
          </a:p>
          <a:p>
            <a:pPr lvl="1"/>
            <a:r>
              <a:rPr lang="en-US" sz="1200" dirty="0"/>
              <a:t>Reconfigure workflows without code changes</a:t>
            </a:r>
          </a:p>
          <a:p>
            <a:pPr lvl="1"/>
            <a:r>
              <a:rPr lang="en-US" sz="1200" dirty="0"/>
              <a:t>Adapt to different external systems</a:t>
            </a:r>
          </a:p>
          <a:p>
            <a:pPr lvl="1"/>
            <a:r>
              <a:rPr lang="en-US" sz="1200" dirty="0"/>
              <a:t>Deploy in flexible ways (centralized/per-patient)</a:t>
            </a:r>
          </a:p>
          <a:p>
            <a:pPr lvl="1"/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74D112-1781-BC3C-8F84-DEC937C44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&amp;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79015F-17A8-34EA-704B-11BD272DF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A50B81-58ED-55EE-FB70-BC344E856B08}"/>
              </a:ext>
            </a:extLst>
          </p:cNvPr>
          <p:cNvSpPr txBox="1"/>
          <p:nvPr/>
        </p:nvSpPr>
        <p:spPr>
          <a:xfrm>
            <a:off x="4569142" y="1705261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Criteria:</a:t>
            </a:r>
            <a:endParaRPr lang="en-US" sz="1200" dirty="0"/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Code-free scenario execution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Fulfillment of system qualities based on their definitions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Maintenance of architecture integrity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0327482-99FC-D5D3-57F9-96E5DE2E5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206002"/>
              </p:ext>
            </p:extLst>
          </p:nvPr>
        </p:nvGraphicFramePr>
        <p:xfrm>
          <a:off x="1118711" y="3030256"/>
          <a:ext cx="6763702" cy="1433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075">
                  <a:extLst>
                    <a:ext uri="{9D8B030D-6E8A-4147-A177-3AD203B41FA5}">
                      <a16:colId xmlns:a16="http://schemas.microsoft.com/office/drawing/2014/main" val="3883795034"/>
                    </a:ext>
                  </a:extLst>
                </a:gridCol>
                <a:gridCol w="4286627">
                  <a:extLst>
                    <a:ext uri="{9D8B030D-6E8A-4147-A177-3AD203B41FA5}">
                      <a16:colId xmlns:a16="http://schemas.microsoft.com/office/drawing/2014/main" val="1512637404"/>
                    </a:ext>
                  </a:extLst>
                </a:gridCol>
              </a:tblGrid>
              <a:tr h="286625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Evaluation Results per requirement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60612"/>
                  </a:ext>
                </a:extLst>
              </a:tr>
              <a:tr h="2866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Requirement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How It Was Validated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240573"/>
                  </a:ext>
                </a:extLst>
              </a:tr>
              <a:tr h="286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Workflow Configurability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All workflow edits (tasks, actors, transitions, etc.) executed via BPMN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888996"/>
                  </a:ext>
                </a:extLst>
              </a:tr>
              <a:tr h="286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System Adaptability &amp; Integrability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Adaptors enabled/disabled at runtime without code change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0099813"/>
                  </a:ext>
                </a:extLst>
              </a:tr>
              <a:tr h="286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Deployment Flexibility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All components deployed in Docker; supports concurrent execution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1813185"/>
                  </a:ext>
                </a:extLst>
              </a:tr>
            </a:tbl>
          </a:graphicData>
        </a:graphic>
      </p:graphicFrame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75536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5CE9B-AA4E-FA4B-4874-A6E319072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FED22C-E18C-7AA0-B1F0-55AFAF76ADE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E8C0C-80EB-47AE-645D-B0D4D9CEC86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4202-4B7E-D042-B6FD-9262E0A2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09" y="133984"/>
            <a:ext cx="8138160" cy="719137"/>
          </a:xfrm>
        </p:spPr>
        <p:txBody>
          <a:bodyPr/>
          <a:lstStyle/>
          <a:p>
            <a:r>
              <a:rPr lang="en-US" dirty="0"/>
              <a:t>Results per Quality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9B5654-9A20-C6F6-4C8A-28CDE716F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5721157-FBC1-6CC4-BEE4-71AECA225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982435"/>
              </p:ext>
            </p:extLst>
          </p:nvPr>
        </p:nvGraphicFramePr>
        <p:xfrm>
          <a:off x="86685" y="732123"/>
          <a:ext cx="8970630" cy="3465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057">
                  <a:extLst>
                    <a:ext uri="{9D8B030D-6E8A-4147-A177-3AD203B41FA5}">
                      <a16:colId xmlns:a16="http://schemas.microsoft.com/office/drawing/2014/main" val="141269767"/>
                    </a:ext>
                  </a:extLst>
                </a:gridCol>
                <a:gridCol w="2065483">
                  <a:extLst>
                    <a:ext uri="{9D8B030D-6E8A-4147-A177-3AD203B41FA5}">
                      <a16:colId xmlns:a16="http://schemas.microsoft.com/office/drawing/2014/main" val="365373597"/>
                    </a:ext>
                  </a:extLst>
                </a:gridCol>
                <a:gridCol w="2210639">
                  <a:extLst>
                    <a:ext uri="{9D8B030D-6E8A-4147-A177-3AD203B41FA5}">
                      <a16:colId xmlns:a16="http://schemas.microsoft.com/office/drawing/2014/main" val="601478599"/>
                    </a:ext>
                  </a:extLst>
                </a:gridCol>
                <a:gridCol w="2143424">
                  <a:extLst>
                    <a:ext uri="{9D8B030D-6E8A-4147-A177-3AD203B41FA5}">
                      <a16:colId xmlns:a16="http://schemas.microsoft.com/office/drawing/2014/main" val="2970919239"/>
                    </a:ext>
                  </a:extLst>
                </a:gridCol>
                <a:gridCol w="1674027">
                  <a:extLst>
                    <a:ext uri="{9D8B030D-6E8A-4147-A177-3AD203B41FA5}">
                      <a16:colId xmlns:a16="http://schemas.microsoft.com/office/drawing/2014/main" val="3537451953"/>
                    </a:ext>
                  </a:extLst>
                </a:gridCol>
              </a:tblGrid>
              <a:tr h="3775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/>
                        <a:t>Quality</a:t>
                      </a:r>
                      <a:endParaRPr 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/>
                        <a:t>Change Scenarios</a:t>
                      </a:r>
                      <a:endParaRPr 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 dirty="0"/>
                        <a:t>Problem Addressed</a:t>
                      </a:r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 dirty="0"/>
                        <a:t>Captured By</a:t>
                      </a:r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/>
                        <a:t>Level of Success</a:t>
                      </a:r>
                      <a:endParaRPr lang="en-US" sz="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875386"/>
                  </a:ext>
                </a:extLst>
              </a:tr>
              <a:tr h="3775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/>
                        <a:t>Workflow Configurability</a:t>
                      </a:r>
                      <a:endParaRPr 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All workflow reconfiguration scenarios (task changes, conditions, transitions, role assignments, etc.)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Enable variation in clinical workflow logic across hospitals without code-level changes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 dirty="0"/>
                        <a:t>BPMN-based workflow reconfiguration using Camunda Modeler and </a:t>
                      </a:r>
                      <a:r>
                        <a:rPr lang="en-US" sz="700" b="1" dirty="0" err="1"/>
                        <a:t>Zeebe</a:t>
                      </a:r>
                      <a:r>
                        <a:rPr lang="en-US" sz="700" b="1" dirty="0"/>
                        <a:t> engine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/>
                        <a:t>All scenarios successfully demonstrated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0477858"/>
                  </a:ext>
                </a:extLst>
              </a:tr>
              <a:tr h="3775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/>
                        <a:t>Adaptability &amp; Flexibility</a:t>
                      </a:r>
                      <a:endParaRPr 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/>
                        <a:t>External system variability, integrating new systems, multiple responses, deployment alternatives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/>
                        <a:t>Accommodate IT heterogeneity and hospital-specific workflows/deployment needs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 dirty="0"/>
                        <a:t>Modular adaptor system, message broker decoupling, enable/disable adaptors without code-level changes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/>
                        <a:t>All scenarios succeeded except mixed deployment (needs practical implementation)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194235"/>
                  </a:ext>
                </a:extLst>
              </a:tr>
              <a:tr h="3775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/>
                        <a:t>Integrability</a:t>
                      </a:r>
                      <a:endParaRPr 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/>
                        <a:t>Plug-in adaptors for protocol-specific communication, switching between system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/>
                        <a:t>Isolate external protocol logic and enable plug-and-play 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 dirty="0"/>
                        <a:t>Adaptors using message broker abstraction and standard message contracts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All scenarios successfully demonstrated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8273142"/>
                  </a:ext>
                </a:extLst>
              </a:tr>
              <a:tr h="3775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/>
                        <a:t>Resilience &amp; Robustness</a:t>
                      </a:r>
                      <a:endParaRPr 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/>
                        <a:t>External system variability, failures/timeouts, retry/fallback 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Ensure continued operation and graceful degradation under failure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 dirty="0"/>
                        <a:t>BPMN fallback flows, timer events, post-conditions, persisted workflow 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All scenarios successfully demonstrated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2026546"/>
                  </a:ext>
                </a:extLst>
              </a:tr>
              <a:tr h="3775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/>
                        <a:t>Scalability</a:t>
                      </a:r>
                      <a:endParaRPr 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Increase in number of patients or concurrently running workflows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Future-proof system for large-scale deployment needs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 dirty="0"/>
                        <a:t>Modular components, Kubernetes-ready deployment, container-based architecture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Not practically tested but theoretically supported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975141"/>
                  </a:ext>
                </a:extLst>
              </a:tr>
              <a:tr h="3775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/>
                        <a:t>Extensibility</a:t>
                      </a:r>
                      <a:endParaRPr 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Adding new UFs or system adaptors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Extend functionality for evolving clinical or IT requirements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 dirty="0"/>
                        <a:t>Modular architecture, message-based interface contracts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All theoretical scenarios demonstrated successfully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0454535"/>
                  </a:ext>
                </a:extLst>
              </a:tr>
              <a:tr h="3775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/>
                        <a:t>Maintainability &amp; Upgradability</a:t>
                      </a:r>
                      <a:endParaRPr 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Component-level changes, bug fixes, protocol updates, UF/adaptor upgrades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Safe, localized upgrades and long-term maintainability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 dirty="0"/>
                        <a:t>Clear separation of concerns, modular independent 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All theoretical scenarios demonstrated successfully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2929231"/>
                  </a:ext>
                </a:extLst>
              </a:tr>
              <a:tr h="3775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/>
                        <a:t>Modularity</a:t>
                      </a:r>
                      <a:endParaRPr 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/>
                        <a:t>Isolated component evolution (e.g., UFs, adaptors, engine)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/>
                        <a:t>Allow independent development and replacement of 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b="1" dirty="0"/>
                        <a:t>Containerized components with publish/subscribe decoupling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/>
                        <a:t>Satisfied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8155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7A50B81-58ED-55EE-FB70-BC344E856B08}"/>
              </a:ext>
            </a:extLst>
          </p:cNvPr>
          <p:cNvSpPr txBox="1"/>
          <p:nvPr/>
        </p:nvSpPr>
        <p:spPr>
          <a:xfrm>
            <a:off x="182123" y="4409217"/>
            <a:ext cx="7226067" cy="2308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1" dirty="0"/>
              <a:t>Architectural Integrity:</a:t>
            </a:r>
            <a:r>
              <a:rPr lang="en-US" sz="900" dirty="0"/>
              <a:t> Change scenarios does not require architectural changes to be satisfied!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8607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16513-4257-E552-3CE3-344A0873D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068911-A0BE-3A78-D2CF-3372817C31F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5395E-D9E2-9D2E-4631-43BFB613958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15A2E5-52F2-63B5-31DA-0EB2EF6C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Boundaries &amp; Future Extensions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7FA81A-AEAD-2EFB-A9D3-1C7DE2148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88C87B3-09A1-5788-FCB9-633E886A4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96722"/>
              </p:ext>
            </p:extLst>
          </p:nvPr>
        </p:nvGraphicFramePr>
        <p:xfrm>
          <a:off x="182123" y="1051560"/>
          <a:ext cx="877824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389803966"/>
                    </a:ext>
                  </a:extLst>
                </a:gridCol>
                <a:gridCol w="1483360">
                  <a:extLst>
                    <a:ext uri="{9D8B030D-6E8A-4147-A177-3AD203B41FA5}">
                      <a16:colId xmlns:a16="http://schemas.microsoft.com/office/drawing/2014/main" val="3189962141"/>
                    </a:ext>
                  </a:extLst>
                </a:gridCol>
                <a:gridCol w="932180">
                  <a:extLst>
                    <a:ext uri="{9D8B030D-6E8A-4147-A177-3AD203B41FA5}">
                      <a16:colId xmlns:a16="http://schemas.microsoft.com/office/drawing/2014/main" val="28766526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195480677"/>
                    </a:ext>
                  </a:extLst>
                </a:gridCol>
                <a:gridCol w="896620">
                  <a:extLst>
                    <a:ext uri="{9D8B030D-6E8A-4147-A177-3AD203B41FA5}">
                      <a16:colId xmlns:a16="http://schemas.microsoft.com/office/drawing/2014/main" val="416506135"/>
                    </a:ext>
                  </a:extLst>
                </a:gridCol>
                <a:gridCol w="3698240">
                  <a:extLst>
                    <a:ext uri="{9D8B030D-6E8A-4147-A177-3AD203B41FA5}">
                      <a16:colId xmlns:a16="http://schemas.microsoft.com/office/drawing/2014/main" val="6947804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50" b="1" dirty="0"/>
                        <a:t>Rank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50" b="1"/>
                        <a:t>Boundary</a:t>
                      </a:r>
                      <a:endParaRPr 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50" b="1"/>
                        <a:t>Impact</a:t>
                      </a:r>
                      <a:endParaRPr 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50" b="1"/>
                        <a:t>Source</a:t>
                      </a:r>
                      <a:endParaRPr 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50" b="1"/>
                        <a:t>Mitigation Effort</a:t>
                      </a:r>
                      <a:endParaRPr 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50" b="1" dirty="0"/>
                        <a:t>Notes</a:t>
                      </a:r>
                      <a:endParaRPr 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32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No global transactional consistency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/>
                        <a:t>Affects workflow correctness when involving multiple UFs or external systems. It requires </a:t>
                      </a:r>
                      <a:r>
                        <a:rPr lang="en-US" sz="1050" b="1" dirty="0"/>
                        <a:t>compensating logic in workflows</a:t>
                      </a:r>
                      <a:r>
                        <a:rPr lang="en-US" sz="105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6824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No distributed tracing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Implementation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/>
                        <a:t>Affects observability and debugging in workflow execution. This can be addressed using </a:t>
                      </a:r>
                      <a:r>
                        <a:rPr lang="en-US" sz="1050" dirty="0" err="1"/>
                        <a:t>OpenTelemetry</a:t>
                      </a:r>
                      <a:r>
                        <a:rPr lang="en-US" sz="1050" dirty="0"/>
                        <a:t> and Grafana Tempo.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05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Single point of failure: message broker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Implementation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/>
                        <a:t>Causes disruption if the broker fails, however can be resolved with high-availability setup in Kubernetes.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682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No hard real-time guarantees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Low–Medium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Implementation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/>
                        <a:t>Relevant only if strict timing constraints are introduced. Bounded behavior can be achieved with rate limiting and resource management.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086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Assumption of prebuilt adaptors/UFs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/>
                        <a:t>Common in integration-heavy systems. </a:t>
                      </a:r>
                      <a:r>
                        <a:rPr lang="en-US" sz="1050" b="1" dirty="0"/>
                        <a:t>New adaptors are added as needed per external system type without affecting any other system component.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3374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/>
                        <a:t>Per-hospital vs. shared deployment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Implementation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/>
                        <a:t>Architecture supports both. Shared deployments require standard tenant isolation mechanisms for data protection.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9469967"/>
                  </a:ext>
                </a:extLst>
              </a:tr>
            </a:tbl>
          </a:graphicData>
        </a:graphic>
      </p:graphicFrame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0010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9D50E-B3E3-BFAC-3D72-A049A610E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0C74BD-2F4E-D538-0998-B2BBE993E96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2ECB6-DFE7-30A7-9740-B78C90B3781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3FD56E-0113-CCD7-A8EE-A7A3BA37C8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2919" y="1219034"/>
            <a:ext cx="8138160" cy="3801022"/>
          </a:xfrm>
        </p:spPr>
        <p:txBody>
          <a:bodyPr/>
          <a:lstStyle/>
          <a:p>
            <a:r>
              <a:rPr lang="en-US" sz="1100" b="1" dirty="0"/>
              <a:t>RQ1: What are the key characteristics and evolving requirements of clinical workflows &amp; CWS that should be supported by the proposed system design?</a:t>
            </a:r>
          </a:p>
          <a:p>
            <a:pPr marL="0" indent="0">
              <a:buNone/>
            </a:pPr>
            <a:endParaRPr lang="en-US" sz="1100" b="1" dirty="0"/>
          </a:p>
          <a:p>
            <a:r>
              <a:rPr lang="en-US" sz="1100" dirty="0"/>
              <a:t>Identified </a:t>
            </a:r>
            <a:r>
              <a:rPr lang="en-US" sz="1100" b="1" dirty="0"/>
              <a:t>three core system requirements</a:t>
            </a:r>
            <a:r>
              <a:rPr lang="en-US" sz="1100" dirty="0"/>
              <a:t>:</a:t>
            </a:r>
          </a:p>
          <a:p>
            <a:pPr lvl="1"/>
            <a:r>
              <a:rPr lang="en-US" sz="1100" dirty="0"/>
              <a:t>Workflow Configurability</a:t>
            </a:r>
          </a:p>
          <a:p>
            <a:pPr lvl="1"/>
            <a:r>
              <a:rPr lang="en-US" sz="1100" dirty="0"/>
              <a:t>System Adaptability, Flexibility &amp; Integrability</a:t>
            </a:r>
          </a:p>
          <a:p>
            <a:pPr lvl="1"/>
            <a:r>
              <a:rPr lang="en-US" sz="1100" dirty="0"/>
              <a:t>Deployment Flexibility &amp; Adaptability</a:t>
            </a:r>
          </a:p>
          <a:p>
            <a:r>
              <a:rPr lang="en-US" sz="1100" dirty="0"/>
              <a:t>Grounded in literature, expert input, and PESTEL analysis</a:t>
            </a:r>
          </a:p>
          <a:p>
            <a:r>
              <a:rPr lang="en-US" sz="1100" dirty="0"/>
              <a:t>Linked to </a:t>
            </a:r>
            <a:r>
              <a:rPr lang="en-US" sz="1100" b="1" dirty="0"/>
              <a:t>11</a:t>
            </a:r>
            <a:r>
              <a:rPr lang="en-US" sz="1100" dirty="0"/>
              <a:t> </a:t>
            </a:r>
            <a:r>
              <a:rPr lang="en-US" sz="1100" b="1" dirty="0"/>
              <a:t>system qualities</a:t>
            </a:r>
            <a:r>
              <a:rPr lang="en-US" sz="1100" dirty="0"/>
              <a:t> guiding architecture, for each one a contextualized definition for CWS has given</a:t>
            </a:r>
          </a:p>
          <a:p>
            <a:r>
              <a:rPr lang="en-US" sz="1100" dirty="0"/>
              <a:t>Key driver qualities: Configurability, Adaptability, Flexibility and Integrability.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43D9A6-CC5F-B277-5092-C249007CB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 Answers (1)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CE065D-091E-554C-ACB7-784AC17DC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71179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9153CD-0DF8-B390-A80B-A4B5F9C3A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4ACCAE-F9B6-9F54-5B8A-076D402C7D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51B6D-B2B2-D0FC-CC4B-D7199F9213E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174C00-72A0-354F-602B-2194A9AA77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1787" y="894392"/>
            <a:ext cx="8138160" cy="3484800"/>
          </a:xfrm>
        </p:spPr>
        <p:txBody>
          <a:bodyPr/>
          <a:lstStyle/>
          <a:p>
            <a:r>
              <a:rPr lang="en-US" sz="1200" b="1" dirty="0"/>
              <a:t>Clinical Workflows</a:t>
            </a:r>
          </a:p>
          <a:p>
            <a:pPr lvl="1"/>
            <a:r>
              <a:rPr lang="en-US" sz="1200" dirty="0"/>
              <a:t>Structured sequence of tasks that coordinate care across clinicians and systems.(e.g., patient admission, sepsis diagnosis).</a:t>
            </a:r>
          </a:p>
          <a:p>
            <a:pPr lvl="1"/>
            <a:r>
              <a:rPr lang="en-US" sz="1200" dirty="0"/>
              <a:t>Each hospital implements their workflows based on published clinical guidelines (e.g., from WHO, BC Sepsis Network).</a:t>
            </a:r>
          </a:p>
          <a:p>
            <a:pPr lvl="1"/>
            <a:r>
              <a:rPr lang="en-US" sz="1200" dirty="0"/>
              <a:t>Workflows implementation vary across hospitals due to local policies, infrastructure etc.</a:t>
            </a:r>
          </a:p>
          <a:p>
            <a:pPr marL="147600" lvl="1" indent="0">
              <a:buNone/>
            </a:pPr>
            <a:endParaRPr lang="en-US" sz="1200" dirty="0"/>
          </a:p>
          <a:p>
            <a:r>
              <a:rPr lang="en-US" sz="1200" b="1" dirty="0"/>
              <a:t>Clinical Workflow System (CWS)</a:t>
            </a:r>
          </a:p>
          <a:p>
            <a:pPr lvl="1"/>
            <a:r>
              <a:rPr lang="en-US" sz="1200" dirty="0"/>
              <a:t>Responsible for implementing, executing, managing clinical workflows</a:t>
            </a:r>
          </a:p>
          <a:p>
            <a:pPr lvl="1"/>
            <a:r>
              <a:rPr lang="en-US" sz="1200" dirty="0"/>
              <a:t>CWS stand as subsystems in medical products (e.g. patient monitor)</a:t>
            </a:r>
          </a:p>
          <a:p>
            <a:pPr lvl="1"/>
            <a:r>
              <a:rPr lang="en-US" sz="1200" dirty="0"/>
              <a:t>Interact with hospital environment (staff &amp; systems) for completing workflows execution</a:t>
            </a:r>
          </a:p>
          <a:p>
            <a:pPr lvl="1"/>
            <a:r>
              <a:rPr lang="en-US" sz="1200" dirty="0"/>
              <a:t>Key Stakeholders: Clinicians, Caregivers admins, Vendors’ Engineers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5850EE0-0595-3B32-C973-4FE8F6E7C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2A8B7E-A9A1-6A6F-C48C-4DA1A7640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10" name="Picture 9" descr="A diagram of a patient's medical procedure&#10;&#10;AI-generated content may be incorrect.">
            <a:extLst>
              <a:ext uri="{FF2B5EF4-FFF2-40B4-BE49-F238E27FC236}">
                <a16:creationId xmlns:a16="http://schemas.microsoft.com/office/drawing/2014/main" id="{407E018F-F8CA-9D5C-5F22-0F3B19C6AE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7375" y="1728482"/>
            <a:ext cx="3926237" cy="3291574"/>
          </a:xfrm>
          <a:prstGeom prst="rect">
            <a:avLst/>
          </a:prstGeom>
          <a:effectLst>
            <a:glow rad="1905000">
              <a:schemeClr val="accent1">
                <a:alpha val="50000"/>
              </a:schemeClr>
            </a:glow>
            <a:reflection stA="0" endPos="61000" dist="508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21A261-6196-E6AF-820B-76EA15D72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9893" y="2002372"/>
            <a:ext cx="539426" cy="208038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1366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7E053-BF69-8ADB-65FB-8819F2255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D53AE-9B6F-2443-0C8F-F8B7DB7A77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0A2EE-0748-13F4-4A90-E1AE6F61EDF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D913A9-87DD-271D-2CDA-8703022AC49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5547" y="885194"/>
            <a:ext cx="8138160" cy="3801022"/>
          </a:xfrm>
        </p:spPr>
        <p:txBody>
          <a:bodyPr/>
          <a:lstStyle/>
          <a:p>
            <a:r>
              <a:rPr lang="en-US" sz="1100" b="1" dirty="0"/>
              <a:t>RQ2: How can the CWS architecture be designed to support workflow configurability and system adaptability without requiring code-level modification and satisfy the identified current and future system requirements?</a:t>
            </a:r>
          </a:p>
          <a:p>
            <a:endParaRPr lang="en-US" sz="1100" dirty="0"/>
          </a:p>
          <a:p>
            <a:r>
              <a:rPr lang="en-US" sz="1100" dirty="0"/>
              <a:t>Architecture main components includes </a:t>
            </a:r>
            <a:r>
              <a:rPr lang="en-US" sz="1100" b="1" dirty="0"/>
              <a:t>Workflow Editor &amp; Engine, UFs, Adaptors, Message Broker</a:t>
            </a:r>
            <a:endParaRPr lang="en-US" sz="1100" dirty="0"/>
          </a:p>
          <a:p>
            <a:r>
              <a:rPr lang="en-US" sz="1100" b="1" dirty="0"/>
              <a:t>Main Concepts:</a:t>
            </a:r>
          </a:p>
          <a:p>
            <a:pPr lvl="1"/>
            <a:r>
              <a:rPr lang="en-US" sz="1100" dirty="0"/>
              <a:t>Workflow definition expressed in configuration file</a:t>
            </a:r>
          </a:p>
          <a:p>
            <a:pPr lvl="1"/>
            <a:r>
              <a:rPr lang="en-US" sz="1100" dirty="0"/>
              <a:t>Workflow control logic separated from functional logic (UFs) </a:t>
            </a:r>
          </a:p>
          <a:p>
            <a:pPr lvl="1"/>
            <a:r>
              <a:rPr lang="en-US" sz="1100" dirty="0"/>
              <a:t>Adaptors for enabling system environmental adaptability, flexibility</a:t>
            </a:r>
          </a:p>
          <a:p>
            <a:pPr lvl="1"/>
            <a:r>
              <a:rPr lang="en-US" sz="1100" dirty="0"/>
              <a:t>UFs- Adaptors decoupling via Publish/Subscribe communication style</a:t>
            </a:r>
          </a:p>
          <a:p>
            <a:pPr lvl="1"/>
            <a:r>
              <a:rPr lang="en-US" sz="1100" dirty="0"/>
              <a:t>Modular architecture with clear separation of concerns for preserving architectural integrity</a:t>
            </a:r>
          </a:p>
          <a:p>
            <a:pPr lvl="1"/>
            <a:endParaRPr lang="en-US" sz="1100" dirty="0"/>
          </a:p>
          <a:p>
            <a:r>
              <a:rPr lang="en-US" sz="1100" b="1" dirty="0"/>
              <a:t>Trade-offs</a:t>
            </a:r>
            <a:r>
              <a:rPr lang="en-US" sz="1100" dirty="0"/>
              <a:t> acknowledged: </a:t>
            </a:r>
          </a:p>
          <a:p>
            <a:pPr lvl="1"/>
            <a:r>
              <a:rPr lang="en-US" sz="1100" dirty="0"/>
              <a:t>Centralized orchestration </a:t>
            </a:r>
            <a:r>
              <a:rPr lang="en-US" sz="1100" b="1" dirty="0"/>
              <a:t>vs. </a:t>
            </a:r>
            <a:r>
              <a:rPr lang="en-US" sz="1100" dirty="0"/>
              <a:t>single point of failure</a:t>
            </a:r>
          </a:p>
          <a:p>
            <a:pPr lvl="1"/>
            <a:r>
              <a:rPr lang="en-US" sz="1100" dirty="0"/>
              <a:t>High Modularity </a:t>
            </a:r>
            <a:r>
              <a:rPr lang="en-US" sz="1100" b="1" dirty="0"/>
              <a:t>vs. </a:t>
            </a:r>
            <a:r>
              <a:rPr lang="en-US" sz="1100" dirty="0"/>
              <a:t>higher initial design and implementation &amp; deployment overhead - Multi-layer tracing/debugging complexity</a:t>
            </a:r>
          </a:p>
          <a:p>
            <a:pPr lvl="1"/>
            <a:r>
              <a:rPr lang="en-US" sz="1100" dirty="0"/>
              <a:t>Patient to system mapping in adaptors/ Clear separation of concerns </a:t>
            </a:r>
            <a:r>
              <a:rPr lang="en-US" sz="1100" b="1" dirty="0"/>
              <a:t>vs. </a:t>
            </a:r>
            <a:r>
              <a:rPr lang="en-US" sz="1100" dirty="0"/>
              <a:t>Increased message filtering load in adaptors</a:t>
            </a:r>
          </a:p>
          <a:p>
            <a:endParaRPr lang="en-US" sz="11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EBC5256-B4CD-49CD-8246-C6ACC508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 Answers (2)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016EB5-897C-F677-6051-3A0A17C1B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792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9743D-0C05-766B-AC0F-13BD2E370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4B87C-6073-CC10-4E41-E670AFC96F1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96BCB-20ED-2584-1106-6F6B787B15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9150ED-70CF-4A87-E05B-E9825A7FC04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5547" y="797659"/>
            <a:ext cx="8138160" cy="3943877"/>
          </a:xfrm>
        </p:spPr>
        <p:txBody>
          <a:bodyPr/>
          <a:lstStyle/>
          <a:p>
            <a:r>
              <a:rPr lang="en-US" sz="1100" b="1" dirty="0"/>
              <a:t>RQ3: What are appropriate criteria/metrics/questions for assessing evolvability of CWS?</a:t>
            </a:r>
          </a:p>
          <a:p>
            <a:endParaRPr lang="en-US" sz="1100" b="1" dirty="0"/>
          </a:p>
          <a:p>
            <a:r>
              <a:rPr lang="en-US" sz="1100" b="1" dirty="0"/>
              <a:t>Three evaluation criteria</a:t>
            </a:r>
            <a:r>
              <a:rPr lang="en-US" sz="1100" dirty="0"/>
              <a:t>:</a:t>
            </a:r>
          </a:p>
          <a:p>
            <a:pPr lvl="1"/>
            <a:r>
              <a:rPr lang="en-US" sz="1100" dirty="0"/>
              <a:t>Generated change scenarios require no code-level changes</a:t>
            </a:r>
          </a:p>
          <a:p>
            <a:pPr lvl="1"/>
            <a:r>
              <a:rPr lang="en-US" sz="1100" dirty="0"/>
              <a:t>Qualities are realized and observable in architecture</a:t>
            </a:r>
          </a:p>
          <a:p>
            <a:pPr lvl="1"/>
            <a:r>
              <a:rPr lang="en-US" sz="1100" dirty="0"/>
              <a:t>Architectural integrity is preserved</a:t>
            </a:r>
          </a:p>
          <a:p>
            <a:pPr lvl="1"/>
            <a:endParaRPr lang="en-US" sz="1100" dirty="0"/>
          </a:p>
          <a:p>
            <a:r>
              <a:rPr lang="en-US" sz="1100" b="1" dirty="0"/>
              <a:t>Method</a:t>
            </a:r>
            <a:r>
              <a:rPr lang="en-US" sz="1100" dirty="0"/>
              <a:t>:</a:t>
            </a:r>
          </a:p>
          <a:p>
            <a:pPr lvl="1"/>
            <a:r>
              <a:rPr lang="en-US" sz="1100" dirty="0"/>
              <a:t>Applied change scenarios to evaluate system ability to support requirements</a:t>
            </a:r>
          </a:p>
          <a:p>
            <a:pPr lvl="1"/>
            <a:r>
              <a:rPr lang="en-US" sz="1100" dirty="0"/>
              <a:t>Mapped each quality to the problem addressed, the architectural concept used, the evaluation outcome</a:t>
            </a:r>
          </a:p>
          <a:p>
            <a:pPr lvl="1"/>
            <a:endParaRPr lang="en-US" sz="1100" dirty="0"/>
          </a:p>
          <a:p>
            <a:r>
              <a:rPr lang="en-US" sz="1100" dirty="0"/>
              <a:t>Identified system boundaries &amp; limitations: </a:t>
            </a:r>
            <a:r>
              <a:rPr lang="en-US" sz="1100" b="1" dirty="0"/>
              <a:t>no blocking limitations originate in the design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9662B0-0E7A-A070-3A13-DD802C80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 Answers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268E2-9D67-A076-D60D-136CEF691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85058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09A68-7191-C4B8-A91F-330B4B453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53773-5319-2238-BF64-229DC0BEC5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0569C-BEE7-2B81-0A81-45919374B26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438548-01A8-C9D1-ACE4-C6B50921BA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1787" y="921677"/>
            <a:ext cx="8138160" cy="3552092"/>
          </a:xfrm>
        </p:spPr>
        <p:txBody>
          <a:bodyPr/>
          <a:lstStyle/>
          <a:p>
            <a:pPr lvl="1"/>
            <a:r>
              <a:rPr lang="en-US" sz="1100" dirty="0"/>
              <a:t>A </a:t>
            </a:r>
            <a:r>
              <a:rPr lang="en-US" sz="1100" b="1" dirty="0"/>
              <a:t>generalizable</a:t>
            </a:r>
            <a:r>
              <a:rPr lang="en-US" sz="1100" dirty="0"/>
              <a:t> system architecture for evolvable CWS (</a:t>
            </a:r>
            <a:r>
              <a:rPr lang="en-US" sz="1100" b="1" dirty="0"/>
              <a:t>The architecture is generalizable beyond clinical settings</a:t>
            </a:r>
            <a:r>
              <a:rPr lang="en-US" sz="1100" dirty="0"/>
              <a:t>)</a:t>
            </a:r>
          </a:p>
          <a:p>
            <a:pPr lvl="1"/>
            <a:endParaRPr lang="en-US" sz="1100" dirty="0"/>
          </a:p>
          <a:p>
            <a:pPr lvl="1"/>
            <a:r>
              <a:rPr lang="en-US" sz="1100" b="1" dirty="0"/>
              <a:t>Comparison with existing work reveals two key innovations</a:t>
            </a:r>
          </a:p>
          <a:p>
            <a:pPr lvl="2"/>
            <a:r>
              <a:rPr lang="en-US" sz="1100" dirty="0"/>
              <a:t>Clear </a:t>
            </a:r>
            <a:r>
              <a:rPr lang="en-US" sz="1100" b="1" dirty="0"/>
              <a:t>separation of workflow logic from functional logic</a:t>
            </a:r>
            <a:r>
              <a:rPr lang="en-US" sz="1100" dirty="0"/>
              <a:t> through UFs – not addressed in earlier systems. Improves workflow maintainability and reconfiguration efficiency as reduces testing and complexity.</a:t>
            </a:r>
          </a:p>
          <a:p>
            <a:pPr lvl="2"/>
            <a:r>
              <a:rPr lang="en-US" sz="1100" dirty="0"/>
              <a:t>Explicit support for </a:t>
            </a:r>
            <a:r>
              <a:rPr lang="en-US" sz="1100" b="1" dirty="0"/>
              <a:t>external system heterogeneity</a:t>
            </a:r>
            <a:r>
              <a:rPr lang="en-US" sz="1100" dirty="0"/>
              <a:t> through adaptors – overcoming the assumption of standardized environments common in prior studies.</a:t>
            </a:r>
          </a:p>
          <a:p>
            <a:pPr lvl="2"/>
            <a:endParaRPr lang="en-US" sz="1100" dirty="0"/>
          </a:p>
          <a:p>
            <a:pPr lvl="1"/>
            <a:r>
              <a:rPr lang="en-US" sz="1100" b="1" dirty="0"/>
              <a:t>Single CWS release</a:t>
            </a:r>
            <a:r>
              <a:rPr lang="en-US" sz="1100" dirty="0"/>
              <a:t>, customization through configuration (workflow, active adaptors, deployment)</a:t>
            </a:r>
          </a:p>
          <a:p>
            <a:pPr lvl="1"/>
            <a:r>
              <a:rPr lang="en-US" sz="1100" b="1" dirty="0"/>
              <a:t>Demonstrated capability</a:t>
            </a:r>
            <a:r>
              <a:rPr lang="en-US" sz="1100" dirty="0"/>
              <a:t> to evolve without code-level changes/</a:t>
            </a:r>
            <a:r>
              <a:rPr lang="en-US" sz="1100" b="1" dirty="0"/>
              <a:t>practical implementation </a:t>
            </a:r>
            <a:r>
              <a:rPr lang="en-US" sz="1100" dirty="0"/>
              <a:t>and validation via change scenarios</a:t>
            </a:r>
          </a:p>
          <a:p>
            <a:pPr lvl="1"/>
            <a:r>
              <a:rPr lang="en-US" sz="1100" b="1" dirty="0"/>
              <a:t>Methodology</a:t>
            </a:r>
            <a:r>
              <a:rPr lang="en-US" sz="1100" dirty="0"/>
              <a:t> on how design an evolvable CWS</a:t>
            </a:r>
          </a:p>
          <a:p>
            <a:pPr marL="147600" lvl="1" indent="0">
              <a:buNone/>
            </a:pPr>
            <a:endParaRPr lang="en-US" sz="1100" dirty="0"/>
          </a:p>
          <a:p>
            <a:pPr lvl="1"/>
            <a:endParaRPr lang="en-US" sz="1100" dirty="0"/>
          </a:p>
          <a:p>
            <a:pPr lvl="1"/>
            <a:endParaRPr lang="en-US" sz="1100" dirty="0"/>
          </a:p>
          <a:p>
            <a:pPr lvl="1"/>
            <a:r>
              <a:rPr lang="en-US" sz="1100" dirty="0"/>
              <a:t>Adding </a:t>
            </a:r>
            <a:r>
              <a:rPr lang="en-US" sz="1100" b="1" dirty="0"/>
              <a:t>semantic validation</a:t>
            </a:r>
            <a:r>
              <a:rPr lang="en-US" sz="1100" dirty="0"/>
              <a:t> of workflows.</a:t>
            </a:r>
          </a:p>
          <a:p>
            <a:pPr lvl="1"/>
            <a:r>
              <a:rPr lang="en-US" sz="1100" b="1" dirty="0"/>
              <a:t>Further analysis of mixed deployments</a:t>
            </a:r>
            <a:r>
              <a:rPr lang="en-US" sz="1100" dirty="0"/>
              <a:t> and multi-CWS collaboration.</a:t>
            </a:r>
          </a:p>
          <a:p>
            <a:pPr lvl="1"/>
            <a:endParaRPr lang="en-US" sz="1100" dirty="0"/>
          </a:p>
          <a:p>
            <a:pPr marL="295200" lvl="2" indent="0">
              <a:buNone/>
            </a:pPr>
            <a:endParaRPr lang="en-US" sz="11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53D43C1-677C-602E-CE81-CC69FBCD0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Main Contributions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DA7904-182E-5D58-32B8-EF2FC8150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97FD2BBA-40AB-C83C-DCFE-65175FE94456}"/>
              </a:ext>
            </a:extLst>
          </p:cNvPr>
          <p:cNvSpPr txBox="1">
            <a:spLocks/>
          </p:cNvSpPr>
          <p:nvPr/>
        </p:nvSpPr>
        <p:spPr>
          <a:xfrm>
            <a:off x="494800" y="3654018"/>
            <a:ext cx="8138160" cy="7191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54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lang="en-US"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Work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670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44423-32C9-FFF0-89F0-B22E3C829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1067C5-584E-45D5-BFF7-0DF8FD59B3B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B538A-F068-32E2-4D60-A454568690A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B1ECA5-A509-57B5-F6EE-B14D5EA23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5E300616-F0A8-57A3-EB55-A58A68141313}"/>
              </a:ext>
            </a:extLst>
          </p:cNvPr>
          <p:cNvSpPr txBox="1">
            <a:spLocks/>
          </p:cNvSpPr>
          <p:nvPr/>
        </p:nvSpPr>
        <p:spPr>
          <a:xfrm>
            <a:off x="1920239" y="1957946"/>
            <a:ext cx="8138160" cy="7191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54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lang="en-US"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Thank you for your attention </a:t>
            </a:r>
            <a:r>
              <a:rPr lang="en-US" sz="3600" b="1" dirty="0">
                <a:sym typeface="Wingdings" panose="05000000000000000000" pitchFamily="2" charset="2"/>
              </a:rPr>
              <a:t></a:t>
            </a:r>
            <a:endParaRPr lang="en-US" sz="3600" b="1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86464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46141-3E44-52C6-9102-57482EE8A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83084E-61A1-711C-879C-CCACFA0D86B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F8C6F-7225-64AB-9CEB-12A1E0BA9A1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33C829-E4BC-7D0F-3F67-CA005C9EB1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5547" y="927178"/>
            <a:ext cx="8138160" cy="3759038"/>
          </a:xfrm>
        </p:spPr>
        <p:txBody>
          <a:bodyPr/>
          <a:lstStyle/>
          <a:p>
            <a:r>
              <a:rPr lang="en-US" sz="1000" b="1" dirty="0"/>
              <a:t>Core Supported Data Types in the CWS:</a:t>
            </a:r>
            <a:endParaRPr lang="en-US" sz="1000" dirty="0"/>
          </a:p>
          <a:p>
            <a:pPr lvl="1"/>
            <a:r>
              <a:rPr lang="en-US" sz="1000" b="1" dirty="0"/>
              <a:t>Workflow Definition Data</a:t>
            </a:r>
            <a:r>
              <a:rPr lang="en-US" sz="1000" dirty="0"/>
              <a:t> : e.g., YAML/JSON files</a:t>
            </a:r>
          </a:p>
          <a:p>
            <a:pPr lvl="1"/>
            <a:r>
              <a:rPr lang="en-US" sz="1000" b="1" dirty="0"/>
              <a:t>Patient-Specific Data:</a:t>
            </a:r>
            <a:r>
              <a:rPr lang="en-US" sz="1000" dirty="0"/>
              <a:t> Patient ID &amp; contextual input like age, heart rate, chronic illness, surgery history.</a:t>
            </a:r>
          </a:p>
          <a:p>
            <a:pPr lvl="1"/>
            <a:r>
              <a:rPr lang="en-US" sz="1000" b="1" dirty="0"/>
              <a:t>Workflow Instance Data:</a:t>
            </a:r>
            <a:r>
              <a:rPr lang="en-US" sz="1000" dirty="0"/>
              <a:t> Runtime metadata such as process IDs, job IDs, timestamps, execution state</a:t>
            </a:r>
          </a:p>
          <a:p>
            <a:pPr lvl="1"/>
            <a:r>
              <a:rPr lang="en-US" sz="1000" b="1" dirty="0"/>
              <a:t>Requests between UFs and adaptors are captured in the topics of the messages.</a:t>
            </a:r>
          </a:p>
          <a:p>
            <a:pPr marL="147600" lvl="1" indent="0">
              <a:buNone/>
            </a:pPr>
            <a:endParaRPr lang="en-US" sz="1000" dirty="0"/>
          </a:p>
          <a:p>
            <a:r>
              <a:rPr lang="en-US" sz="1000" b="1" dirty="0"/>
              <a:t>Architectural concepts used</a:t>
            </a:r>
            <a:r>
              <a:rPr lang="en-US" sz="1000" dirty="0"/>
              <a:t>:</a:t>
            </a:r>
          </a:p>
          <a:p>
            <a:pPr lvl="1"/>
            <a:r>
              <a:rPr lang="en-US" sz="1000" b="1" dirty="0"/>
              <a:t>Workflow Configurability</a:t>
            </a:r>
            <a:r>
              <a:rPr lang="en-US" sz="1000" dirty="0"/>
              <a:t>: Configuration files + Execution Engine</a:t>
            </a:r>
          </a:p>
          <a:p>
            <a:pPr lvl="1"/>
            <a:r>
              <a:rPr lang="en-US" sz="1000" b="1" dirty="0"/>
              <a:t>Control–Functional Logic Decoupling for increased maintainability less testing</a:t>
            </a:r>
            <a:r>
              <a:rPr lang="en-US" sz="1000" dirty="0"/>
              <a:t>: Unit Functions (UFs) encapsulate functionality separately from workflow logic</a:t>
            </a:r>
          </a:p>
          <a:p>
            <a:pPr lvl="1"/>
            <a:r>
              <a:rPr lang="en-US" sz="1000" b="1" dirty="0"/>
              <a:t>Decoupling from External Systems Adaptors handle external system variability</a:t>
            </a:r>
            <a:r>
              <a:rPr lang="en-US" sz="1000" dirty="0"/>
              <a:t>: Message Broker enables loose coupling and asynchronous communication</a:t>
            </a:r>
          </a:p>
          <a:p>
            <a:pPr lvl="1"/>
            <a:r>
              <a:rPr lang="en-US" sz="1000" b="1" dirty="0"/>
              <a:t>Modular Architecture:</a:t>
            </a:r>
            <a:r>
              <a:rPr lang="en-US" sz="1000" dirty="0"/>
              <a:t> Independently deployable components (UFs, Adaptors, Engine)</a:t>
            </a:r>
          </a:p>
          <a:p>
            <a:pPr lvl="1"/>
            <a:r>
              <a:rPr lang="en-US" sz="1000" b="1" dirty="0"/>
              <a:t>Configuration over Code:</a:t>
            </a:r>
            <a:r>
              <a:rPr lang="en-US" sz="1000" dirty="0"/>
              <a:t> Evolution and customization achieved via config changes, not code changes </a:t>
            </a:r>
          </a:p>
          <a:p>
            <a:pPr marL="147600" lvl="1" indent="0">
              <a:buNone/>
            </a:pPr>
            <a:endParaRPr lang="en-US" sz="1000" dirty="0"/>
          </a:p>
          <a:p>
            <a:r>
              <a:rPr lang="en-US" sz="1000" b="1" dirty="0"/>
              <a:t>What still needs code level changes?</a:t>
            </a:r>
          </a:p>
          <a:p>
            <a:pPr lvl="1"/>
            <a:r>
              <a:rPr lang="en-US" sz="1000" dirty="0"/>
              <a:t>Maintenance/upgrade of independent component- still optimized because of modularity</a:t>
            </a:r>
          </a:p>
          <a:p>
            <a:pPr lvl="1"/>
            <a:r>
              <a:rPr lang="en-US" sz="1000" dirty="0"/>
              <a:t>When a new UFs or Adaptors need to be added into the system</a:t>
            </a:r>
          </a:p>
          <a:p>
            <a:pPr lvl="1"/>
            <a:endParaRPr lang="en-US" sz="1000" b="1" dirty="0"/>
          </a:p>
          <a:p>
            <a:pPr lvl="1"/>
            <a:endParaRPr lang="en-US" sz="1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0911D6-6D8E-5DA9-23D8-E39865E2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 - Discussion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4A5D10-A6B2-A99C-6F48-A0E095F06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0375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E02A8-A018-FD4E-3B86-E3ACA172A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DC8D2E-A965-54E4-71A8-B100FDB7E88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B4C0E-BD65-1FAF-E9E4-4EA0AC049BA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32E9BA-77E8-17E5-134D-EE8C2BA8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 – Automated task execution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D0C1C0-D9DF-5A7D-6385-927BE2013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A61C94-9101-638A-9E8C-2AAD7915A5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123" y="1303885"/>
            <a:ext cx="8884931" cy="2788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9AC6BF-9543-B6AA-46AD-2D14BAF3D8B9}"/>
              </a:ext>
            </a:extLst>
          </p:cNvPr>
          <p:cNvSpPr txBox="1"/>
          <p:nvPr/>
        </p:nvSpPr>
        <p:spPr>
          <a:xfrm>
            <a:off x="3705306" y="2963138"/>
            <a:ext cx="4070115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 dirty="0"/>
              <a:t>Figure2: Automated Task Execution</a:t>
            </a:r>
          </a:p>
        </p:txBody>
      </p:sp>
      <p:pic>
        <p:nvPicPr>
          <p:cNvPr id="13" name="Picture 12" descr="A diagram with text and words&#10;&#10;AI-generated content may be incorrect.">
            <a:extLst>
              <a:ext uri="{FF2B5EF4-FFF2-40B4-BE49-F238E27FC236}">
                <a16:creationId xmlns:a16="http://schemas.microsoft.com/office/drawing/2014/main" id="{30C0BE00-3711-C1DA-0FAA-2DF6E7F2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4902" y="1051560"/>
            <a:ext cx="5238659" cy="1927969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87707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13043-BB50-56F6-4804-1C31066AE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FA46B8-F825-6FA8-77CE-43C56F008EF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A2489-86CA-E3FF-76FF-78AE31773AD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2A2952-C619-F19F-8A00-99C9C6CDD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 - System Behavior – Full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96C26A-0796-D599-B145-346C16385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97E8D7-6E3A-84A4-4AFC-1EA1D3B3FDB8}"/>
              </a:ext>
            </a:extLst>
          </p:cNvPr>
          <p:cNvSpPr txBox="1"/>
          <p:nvPr/>
        </p:nvSpPr>
        <p:spPr>
          <a:xfrm>
            <a:off x="3543074" y="4508946"/>
            <a:ext cx="4070115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 dirty="0"/>
              <a:t>Figure2: Automated Task Execution</a:t>
            </a:r>
          </a:p>
        </p:txBody>
      </p:sp>
      <p:pic>
        <p:nvPicPr>
          <p:cNvPr id="5" name="Picture 4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D2A414F7-BCBC-7881-C7BE-2FAC2AFA223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" b="42304"/>
          <a:stretch>
            <a:fillRect/>
          </a:stretch>
        </p:blipFill>
        <p:spPr>
          <a:xfrm>
            <a:off x="0" y="922020"/>
            <a:ext cx="9067054" cy="3169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5C8BF3-B9F3-6BC3-8D8A-2DABFE9DD5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123" y="1303885"/>
            <a:ext cx="8884931" cy="2788055"/>
          </a:xfrm>
          <a:prstGeom prst="rect">
            <a:avLst/>
          </a:prstGeom>
        </p:spPr>
      </p:pic>
      <p:pic>
        <p:nvPicPr>
          <p:cNvPr id="12" name="Picture 11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8F1BF382-794A-90EF-DD92-586C469597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4034" r="5467"/>
          <a:stretch>
            <a:fillRect/>
          </a:stretch>
        </p:blipFill>
        <p:spPr>
          <a:xfrm>
            <a:off x="8366" y="1303885"/>
            <a:ext cx="8556514" cy="249645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62578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727D1-A45E-F410-1822-2DDE38ED3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A1298E-31F4-2B95-B22D-078F6068B1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A7414-D0DB-2BE7-3A4D-1BF1550C513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D2E4E4-F7FA-DA8B-D54A-41E1792B7DC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4053" y="1201416"/>
            <a:ext cx="8138160" cy="3484800"/>
          </a:xfrm>
        </p:spPr>
        <p:txBody>
          <a:bodyPr/>
          <a:lstStyle/>
          <a:p>
            <a:r>
              <a:rPr lang="en-US" b="1" dirty="0"/>
              <a:t>Data-Oriented (Dataflow) Design</a:t>
            </a:r>
            <a:br>
              <a:rPr lang="en-US" dirty="0"/>
            </a:br>
            <a:r>
              <a:rPr lang="en-US" dirty="0"/>
              <a:t>	- Execution driven by data availability</a:t>
            </a:r>
            <a:br>
              <a:rPr lang="en-US" dirty="0"/>
            </a:br>
            <a:r>
              <a:rPr lang="en-US" dirty="0"/>
              <a:t> - Lacks control flow &amp; decision logic → not suitable for clinical workflows</a:t>
            </a:r>
          </a:p>
          <a:p>
            <a:r>
              <a:rPr lang="en-US" b="1" dirty="0"/>
              <a:t>Decentralized </a:t>
            </a:r>
            <a:r>
              <a:rPr lang="en-US" b="1" dirty="0" err="1"/>
              <a:t>Orchistration</a:t>
            </a:r>
            <a:r>
              <a:rPr lang="en-US" b="1" dirty="0"/>
              <a:t> (No Central Engine)</a:t>
            </a:r>
            <a:br>
              <a:rPr lang="en-US" dirty="0"/>
            </a:br>
            <a:r>
              <a:rPr lang="en-US" dirty="0"/>
              <a:t> - Each UF interprets workflow &amp; updates state</a:t>
            </a:r>
            <a:br>
              <a:rPr lang="en-US" dirty="0"/>
            </a:br>
            <a:r>
              <a:rPr lang="en-US" dirty="0"/>
              <a:t> - Increases complexity, harder to trace &amp; debug</a:t>
            </a:r>
          </a:p>
          <a:p>
            <a:r>
              <a:rPr lang="en-US" b="1" dirty="0"/>
              <a:t>Multi-Protocol Handling Without Adaptors</a:t>
            </a:r>
          </a:p>
          <a:p>
            <a:pPr marL="147600" lvl="1" indent="0">
              <a:buNone/>
            </a:pPr>
            <a:r>
              <a:rPr lang="en-US" b="1" dirty="0"/>
              <a:t>- </a:t>
            </a:r>
            <a:r>
              <a:rPr lang="en-US" dirty="0"/>
              <a:t>Integration of translation into all components or </a:t>
            </a:r>
            <a:r>
              <a:rPr lang="en-US" dirty="0" err="1"/>
              <a:t>Ufs</a:t>
            </a:r>
            <a:r>
              <a:rPr lang="en-US" dirty="0"/>
              <a:t> to handle all integration protocols</a:t>
            </a:r>
            <a:br>
              <a:rPr lang="en-US" dirty="0"/>
            </a:br>
            <a:r>
              <a:rPr lang="en-US" dirty="0"/>
              <a:t>- Leads to rigidity, poor evolvability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771A9D-6387-161C-AEF0-49C571EFC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 - Design Alternatives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B11BD9-3EB3-D6CC-8208-063EC00A5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4594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9A546-6E11-7A2E-AD0C-08CFD2FBA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0DD543-8295-99F0-3B12-3AA8643E31A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732A2-DB2A-236E-5148-03489C8FFA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43ACDE-DF1E-330F-AAA3-C162FE72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 - Self Adaptive Adaptor – High level Idea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5724CF-2CF9-2CCC-F5FE-EDBEB9AA8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9B6C55-4A37-9F2B-A8F7-7CFA3C5D5F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Self adaptive adaptor could look like this:</a:t>
            </a:r>
          </a:p>
          <a:p>
            <a:pPr lvl="1"/>
            <a:r>
              <a:rPr lang="en-US" dirty="0"/>
              <a:t>One adaptor in general instead of one per type</a:t>
            </a:r>
          </a:p>
          <a:p>
            <a:pPr lvl="1"/>
            <a:r>
              <a:rPr lang="en-US" dirty="0"/>
              <a:t>Implements the translation between the external system and CWS</a:t>
            </a:r>
          </a:p>
          <a:p>
            <a:pPr lvl="1"/>
            <a:r>
              <a:rPr lang="en-US" dirty="0"/>
              <a:t>Different interoperability protocols expressed in configuration files</a:t>
            </a:r>
          </a:p>
          <a:p>
            <a:pPr lvl="1"/>
            <a:r>
              <a:rPr lang="en-US" dirty="0"/>
              <a:t>The adaptor identifies external request “language” and load the correct configuration file to make the translation to CWS language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223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0304C-0E4D-3B81-2474-7969658F3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F26F8D-B2CB-EB01-CBBA-872F8DB2F95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71A8A-CD6B-9F6C-3206-28C48AB610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A3818C-506D-B0F1-547E-EFED6BE8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Scenarios Examples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9C248A-4555-CCB9-B552-32C73D8DE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C58EAC-7713-1DCB-DBA4-E58F6E096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490" y="893977"/>
            <a:ext cx="6098959" cy="2059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7E703E-BAE3-97FA-4DD6-886792F71B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39" y="3090873"/>
            <a:ext cx="7732449" cy="149382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5617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8B734-625C-F4DE-7235-40E8C1FF3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5D2AAC-A017-40C3-84C1-DAA3DA7435F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0719F-42BC-2F8F-F7E6-4853CCCE37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ADE96E-382B-0F25-F0F3-62B9353474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1787" y="894392"/>
            <a:ext cx="8138160" cy="3484800"/>
          </a:xfrm>
        </p:spPr>
        <p:txBody>
          <a:bodyPr/>
          <a:lstStyle/>
          <a:p>
            <a:r>
              <a:rPr lang="en-US" b="1" dirty="0"/>
              <a:t>Challenges with Current CWS</a:t>
            </a:r>
          </a:p>
          <a:p>
            <a:pPr lvl="1"/>
            <a:r>
              <a:rPr lang="en-US" dirty="0"/>
              <a:t>Hard-coded workflows </a:t>
            </a:r>
          </a:p>
          <a:p>
            <a:pPr lvl="1"/>
            <a:r>
              <a:rPr lang="en-US" dirty="0"/>
              <a:t>Require system customization, maintain different system releases per hospital.</a:t>
            </a:r>
          </a:p>
          <a:p>
            <a:pPr lvl="1"/>
            <a:r>
              <a:rPr lang="en-US" dirty="0"/>
              <a:t>Integration is difficult due to heterogeneous IT environments (EHRs, EMRs, LIS, etc.).</a:t>
            </a:r>
          </a:p>
          <a:p>
            <a:pPr lvl="1"/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Core Problem</a:t>
            </a:r>
          </a:p>
          <a:p>
            <a:pPr lvl="1"/>
            <a:r>
              <a:rPr lang="en-US" dirty="0"/>
              <a:t>CWSs cannot adapt to hospital-specific workflows or hospital environments without code changes.</a:t>
            </a:r>
          </a:p>
          <a:p>
            <a:pPr lvl="1"/>
            <a:endParaRPr lang="en-US" dirty="0"/>
          </a:p>
          <a:p>
            <a:r>
              <a:rPr lang="en-US" b="1" dirty="0"/>
              <a:t>Thesis Objective/Gap - Design an evolvable CWS:</a:t>
            </a:r>
          </a:p>
          <a:p>
            <a:pPr lvl="1"/>
            <a:r>
              <a:rPr lang="en-US" dirty="0"/>
              <a:t>Ability of a system to accommodate changes with minimal cost while maintaining its architectural integrity.</a:t>
            </a:r>
          </a:p>
          <a:p>
            <a:pPr lvl="1"/>
            <a:r>
              <a:rPr lang="en-US" dirty="0"/>
              <a:t>Supports workflow customization &amp; system adaptation to different environments without code modification.</a:t>
            </a:r>
          </a:p>
          <a:p>
            <a:pPr lvl="1"/>
            <a:r>
              <a:rPr lang="en-US" dirty="0"/>
              <a:t>Utilize single CWS release across hospitals.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01AFB8E-8029-9E82-9ED9-A071D7C8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Thesis Objectives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3264CB-D6D0-1FFC-925C-6C063092C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2924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05DAF-1E75-DA78-0FA0-ECECE1BC8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72F1C-1DF1-030C-601D-13C4A067DED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224AA-7F86-6871-6F1B-E6697696457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C7EECA-FA82-1CD3-D69F-F57357D33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13153"/>
            <a:ext cx="8138160" cy="719137"/>
          </a:xfrm>
        </p:spPr>
        <p:txBody>
          <a:bodyPr/>
          <a:lstStyle/>
          <a:p>
            <a:r>
              <a:rPr lang="en-US" dirty="0"/>
              <a:t>Backup Slides -  Proof of concept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A93862-3DD2-42F8-B5FC-E930B1DF8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C4DFAF-9AC7-C4AC-0FF3-A2ECF0B043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99" y="604726"/>
            <a:ext cx="5819055" cy="2413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05B91-EDDD-70D6-CE7D-D5869D67F7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0911" y="3005438"/>
            <a:ext cx="5785914" cy="204662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093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5C4AC-2958-D990-3D35-47BCB7D2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BF4CB-7035-D66D-50EF-21526A3D47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B20DC-915C-9E4F-E5CA-993071AD6F2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870A09-F049-5B67-7767-243B843D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13153"/>
            <a:ext cx="8138160" cy="719137"/>
          </a:xfrm>
        </p:spPr>
        <p:txBody>
          <a:bodyPr/>
          <a:lstStyle/>
          <a:p>
            <a:r>
              <a:rPr lang="en-US" dirty="0"/>
              <a:t>Backup Slides - Proof of concept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432525-84F5-36C5-A57E-1007AD685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A9E37-42A9-71F3-6D19-E5FA4A3444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318" y="932290"/>
            <a:ext cx="7975348" cy="306936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6612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99887-C942-20B6-DFD6-B32629D05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3CDCD7-9E31-A72A-D3F6-25C922CEB06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28422-1FC6-1EC2-5C7F-CB4ABB0E947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350647-E42D-6B0B-CBD7-2243C23F3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13153"/>
            <a:ext cx="8138160" cy="719137"/>
          </a:xfrm>
        </p:spPr>
        <p:txBody>
          <a:bodyPr/>
          <a:lstStyle/>
          <a:p>
            <a:r>
              <a:rPr lang="en-US" dirty="0"/>
              <a:t>Backup Slides -  Change Scenarios Examples Proof of concept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F903A5-C91E-10F5-1843-9A5892503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E19AF8-4D28-0C3E-6644-8F12F3C84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95" y="637447"/>
            <a:ext cx="7430610" cy="1367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3D648-5FE6-5C7C-14AA-DE94A42EB9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0487" y="2004518"/>
            <a:ext cx="5863026" cy="265687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8923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61105-4492-0FEB-B471-33833EAD9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767AAB-78A2-CC43-3ED1-41693EFB89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534BB-8B6C-5F00-FC98-15C1BA896F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028797-7FF1-663D-5E6D-8CED1F161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13153"/>
            <a:ext cx="8138160" cy="719137"/>
          </a:xfrm>
        </p:spPr>
        <p:txBody>
          <a:bodyPr/>
          <a:lstStyle/>
          <a:p>
            <a:r>
              <a:rPr lang="en-US" dirty="0"/>
              <a:t>Backup Slides -  Change Scenarios Examples Proof of concept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AC49DF-BC9C-F84B-BB24-F05202F22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BACB18-AE41-6265-21B2-4523D77B6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6" y="653608"/>
            <a:ext cx="7688574" cy="383628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4896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861DB-B38B-85B7-8B7B-ADE5BF513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423582-B6DF-63DF-6A05-EC968F8276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29D6E-7B5E-639D-7FE2-A4AC121BD7B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708C4A-8923-60EA-B740-C2D2CD16F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13153"/>
            <a:ext cx="8138160" cy="719137"/>
          </a:xfrm>
        </p:spPr>
        <p:txBody>
          <a:bodyPr/>
          <a:lstStyle/>
          <a:p>
            <a:r>
              <a:rPr lang="en-US" dirty="0"/>
              <a:t>Backup Slides -  Change Scenarios Examples Proof of concept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547E28-9695-AB54-D242-CB873F602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25FB0F-0105-8817-BAAA-637D8D301B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82122"/>
            <a:ext cx="9144000" cy="19059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772B1F-DEB7-6E9E-B266-CE0F4FF9FD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7152" y="2743332"/>
            <a:ext cx="3614871" cy="194288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05951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DB8F9-C6C5-1FF0-9DE3-63E76BBAF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E974FC-66A6-8A31-64C9-8E66844CBB3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DB55A-FEC0-B68B-76D6-03C1AE42E3C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239E50-4C6A-742C-5092-816682034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13153"/>
            <a:ext cx="8138160" cy="719137"/>
          </a:xfrm>
        </p:spPr>
        <p:txBody>
          <a:bodyPr/>
          <a:lstStyle/>
          <a:p>
            <a:r>
              <a:rPr lang="en-US" dirty="0"/>
              <a:t>Backup Slides -  Change Scenarios Examples Proof of concept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290E53-CA19-B8AF-2531-6FAB5868A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903FD-C137-4A9E-7FD5-13563B815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5129" y="587456"/>
            <a:ext cx="4714043" cy="2088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DD7197-01BD-60D9-5B00-15148FB18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204" y="2697110"/>
            <a:ext cx="7119891" cy="2343649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0425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7EF4F-D991-9B6F-896B-4CEF45A80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27AB9-C500-477C-C755-5CBCD3B50B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333BE-3DB7-5256-3D9F-7D800C66311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87ED78-5666-0015-1371-4CFC3BCF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13153"/>
            <a:ext cx="8138160" cy="719137"/>
          </a:xfrm>
        </p:spPr>
        <p:txBody>
          <a:bodyPr/>
          <a:lstStyle/>
          <a:p>
            <a:r>
              <a:rPr lang="en-US" dirty="0"/>
              <a:t>Backup Slides -  BPMN CMMN and other alternatives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AEADDA-FE14-9066-74F2-48BD84489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094EF9-E2A2-F6D8-617C-D7B94DCC9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3223" y="670574"/>
            <a:ext cx="4129521" cy="4178103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96052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3481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183F3-4064-3CB4-2649-2F1824A80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365135-2495-16BA-A2D3-C098DDC2067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E145D-16BF-B003-BEAC-DA0E977EF53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1506F7-F484-371D-94CE-1AB32979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09" y="294823"/>
            <a:ext cx="8138160" cy="719137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C72076-9C4D-D69D-BCE3-26CDFEBD5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AD550B-3E9A-2BF3-ED9C-3B8AEFD9972E}"/>
              </a:ext>
            </a:extLst>
          </p:cNvPr>
          <p:cNvSpPr txBox="1"/>
          <p:nvPr/>
        </p:nvSpPr>
        <p:spPr>
          <a:xfrm>
            <a:off x="797853" y="1005168"/>
            <a:ext cx="5015620" cy="34317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 algn="l">
              <a:spcAft>
                <a:spcPts val="600"/>
              </a:spcAft>
              <a:buSzPct val="75000"/>
              <a:buNone/>
            </a:pPr>
            <a:r>
              <a:rPr lang="en-US" sz="1400" dirty="0"/>
              <a:t>Two focus areas:</a:t>
            </a:r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1400" dirty="0"/>
              <a:t>System Evolvability Studies</a:t>
            </a:r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1400" dirty="0"/>
              <a:t>Studies focusing on Clinical Workflows &amp; CWS</a:t>
            </a:r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endParaRPr lang="en-US" sz="1400" dirty="0"/>
          </a:p>
          <a:p>
            <a:pPr algn="l">
              <a:spcAft>
                <a:spcPts val="600"/>
              </a:spcAft>
              <a:buSzPct val="75000"/>
            </a:pPr>
            <a:r>
              <a:rPr lang="en-US" sz="1400" b="1" dirty="0"/>
              <a:t>System Evolvability Studies</a:t>
            </a:r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1400" dirty="0"/>
              <a:t>Evolvability Assessment Performed</a:t>
            </a:r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1400" dirty="0"/>
              <a:t>System Architecture Considered</a:t>
            </a:r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1400" dirty="0"/>
              <a:t>Requirements/Infusion Requirements </a:t>
            </a:r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1400" dirty="0"/>
              <a:t>Literature Review Conducted </a:t>
            </a:r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1400" dirty="0"/>
              <a:t>Case Study Included </a:t>
            </a:r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1400" dirty="0"/>
              <a:t>Empirical Study Conducted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E23603-2B01-40AE-5893-11395F94A34A}"/>
              </a:ext>
            </a:extLst>
          </p:cNvPr>
          <p:cNvSpPr txBox="1"/>
          <p:nvPr/>
        </p:nvSpPr>
        <p:spPr>
          <a:xfrm>
            <a:off x="4765434" y="2430151"/>
            <a:ext cx="5015620" cy="13849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  <a:buSzPct val="75000"/>
            </a:pPr>
            <a:r>
              <a:rPr lang="en-US" sz="1400" b="1" dirty="0"/>
              <a:t>Clinical Workflow &amp; CWS Studies</a:t>
            </a:r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1400" dirty="0"/>
              <a:t>Workflow Modeling and Formalization Discussed</a:t>
            </a:r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1400" dirty="0"/>
              <a:t>CWS Architecture &amp; Components Discussed</a:t>
            </a:r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1400" dirty="0"/>
              <a:t>Causes of Clinical Workflow Variations Identified </a:t>
            </a:r>
          </a:p>
          <a:p>
            <a:pPr marL="285750" indent="-285750" algn="l">
              <a:spcAft>
                <a:spcPts val="6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1400" dirty="0"/>
              <a:t>Real-World Clinical Workflow Guidelines Examples 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03737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31AECB0-2CBC-E78F-697B-5369E7074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46B55D-7050-E7A0-9146-74E9614A2F3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00E70-F684-3632-AC2D-57C29416E70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643E99-A5C0-E392-E5CC-E9923C25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09" y="294823"/>
            <a:ext cx="8138160" cy="719137"/>
          </a:xfrm>
        </p:spPr>
        <p:txBody>
          <a:bodyPr/>
          <a:lstStyle/>
          <a:p>
            <a:r>
              <a:rPr lang="en-US" dirty="0"/>
              <a:t>Literature Review – Summary &amp; Insights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FAC06D-5FA6-8B06-4335-5E578A9B5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5C13DC0-D9C1-C301-483C-600DDE1A9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277100"/>
              </p:ext>
            </p:extLst>
          </p:nvPr>
        </p:nvGraphicFramePr>
        <p:xfrm>
          <a:off x="382096" y="1013960"/>
          <a:ext cx="857140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0438">
                  <a:extLst>
                    <a:ext uri="{9D8B030D-6E8A-4147-A177-3AD203B41FA5}">
                      <a16:colId xmlns:a16="http://schemas.microsoft.com/office/drawing/2014/main" val="557650152"/>
                    </a:ext>
                  </a:extLst>
                </a:gridCol>
                <a:gridCol w="6600966">
                  <a:extLst>
                    <a:ext uri="{9D8B030D-6E8A-4147-A177-3AD203B41FA5}">
                      <a16:colId xmlns:a16="http://schemas.microsoft.com/office/drawing/2014/main" val="1976030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b="1" dirty="0"/>
                        <a:t>Viewpoint</a:t>
                      </a:r>
                      <a:endParaRPr lang="en-US" sz="1000" dirty="0"/>
                    </a:p>
                  </a:txBody>
                  <a:tcPr marL="50501" marR="50501" marT="25250" marB="2525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00" b="1" dirty="0"/>
                        <a:t>Methods/Ideas Used in Literature</a:t>
                      </a:r>
                      <a:endParaRPr lang="en-US" sz="1000" dirty="0"/>
                    </a:p>
                  </a:txBody>
                  <a:tcPr marL="50501" marR="50501" marT="25250" marB="25250" anchor="ctr"/>
                </a:tc>
                <a:extLst>
                  <a:ext uri="{0D108BD9-81ED-4DB2-BD59-A6C34878D82A}">
                    <a16:rowId xmlns:a16="http://schemas.microsoft.com/office/drawing/2014/main" val="2723675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System Requirements</a:t>
                      </a:r>
                      <a:endParaRPr lang="en-US" sz="1000"/>
                    </a:p>
                  </a:txBody>
                  <a:tcPr marL="50501" marR="50501" marT="25250" marB="2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PESTEL analysis</a:t>
                      </a:r>
                      <a:r>
                        <a:rPr lang="en-US" sz="1000" dirty="0"/>
                        <a:t>, </a:t>
                      </a:r>
                      <a:r>
                        <a:rPr lang="en-US" sz="1000" b="1" dirty="0"/>
                        <a:t>scenario-based analysis,</a:t>
                      </a:r>
                      <a:r>
                        <a:rPr lang="en-US" sz="1000" dirty="0"/>
                        <a:t> (Delta) DSM</a:t>
                      </a:r>
                    </a:p>
                  </a:txBody>
                  <a:tcPr marL="50501" marR="50501" marT="25250" marB="25250" anchor="ctr"/>
                </a:tc>
                <a:extLst>
                  <a:ext uri="{0D108BD9-81ED-4DB2-BD59-A6C34878D82A}">
                    <a16:rowId xmlns:a16="http://schemas.microsoft.com/office/drawing/2014/main" val="1562254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System Architecture/ System Qualities for Evolvability</a:t>
                      </a:r>
                      <a:endParaRPr lang="en-US" sz="1000" dirty="0"/>
                    </a:p>
                  </a:txBody>
                  <a:tcPr marL="50501" marR="50501" marT="25250" marB="25250"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Design for Changeability (</a:t>
                      </a:r>
                      <a:r>
                        <a:rPr lang="en-US" sz="1000" b="1" dirty="0" err="1"/>
                        <a:t>DfC</a:t>
                      </a:r>
                      <a:r>
                        <a:rPr lang="en-US" sz="1000" b="1" dirty="0"/>
                        <a:t>) - Qualities selection (adaptability, scalability, extensibility, modularity, robustness, flexibility, and agility.)</a:t>
                      </a:r>
                      <a:r>
                        <a:rPr lang="en-US" sz="1000" dirty="0"/>
                        <a:t>, dynamic reconfiguration (e.g., JADDA), reverse architecting, A3</a:t>
                      </a:r>
                    </a:p>
                  </a:txBody>
                  <a:tcPr marL="50501" marR="50501" marT="25250" marB="25250" anchor="ctr"/>
                </a:tc>
                <a:extLst>
                  <a:ext uri="{0D108BD9-81ED-4DB2-BD59-A6C34878D82A}">
                    <a16:rowId xmlns:a16="http://schemas.microsoft.com/office/drawing/2014/main" val="1499252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System Architecture for CWS</a:t>
                      </a:r>
                      <a:endParaRPr lang="en-US" sz="1000"/>
                    </a:p>
                  </a:txBody>
                  <a:tcPr marL="50501" marR="50501" marT="25250" marB="2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Workflow engine</a:t>
                      </a:r>
                    </a:p>
                  </a:txBody>
                  <a:tcPr marL="50501" marR="50501" marT="25250" marB="25250" anchor="ctr"/>
                </a:tc>
                <a:extLst>
                  <a:ext uri="{0D108BD9-81ED-4DB2-BD59-A6C34878D82A}">
                    <a16:rowId xmlns:a16="http://schemas.microsoft.com/office/drawing/2014/main" val="340675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Workflow Variation Causes</a:t>
                      </a:r>
                      <a:endParaRPr lang="en-US" sz="1000"/>
                    </a:p>
                  </a:txBody>
                  <a:tcPr marL="50501" marR="50501" marT="25250" marB="2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dirty="0"/>
                        <a:t>Reveal workflow configuration points due to medical expertise, organizational context, </a:t>
                      </a:r>
                      <a:r>
                        <a:rPr lang="en-US" sz="1000" dirty="0"/>
                        <a:t>decision-making, regulations etc.</a:t>
                      </a:r>
                    </a:p>
                  </a:txBody>
                  <a:tcPr marL="50501" marR="50501" marT="25250" marB="25250" anchor="ctr"/>
                </a:tc>
                <a:extLst>
                  <a:ext uri="{0D108BD9-81ED-4DB2-BD59-A6C34878D82A}">
                    <a16:rowId xmlns:a16="http://schemas.microsoft.com/office/drawing/2014/main" val="138704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Workflow Modeling</a:t>
                      </a:r>
                      <a:endParaRPr lang="en-US" sz="1000"/>
                    </a:p>
                  </a:txBody>
                  <a:tcPr marL="50501" marR="50501" marT="25250" marB="2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Petri Nets</a:t>
                      </a:r>
                      <a:r>
                        <a:rPr lang="en-US" sz="1000" dirty="0"/>
                        <a:t>, UML, XPDL/</a:t>
                      </a:r>
                      <a:r>
                        <a:rPr lang="en-US" sz="1000" b="1" dirty="0"/>
                        <a:t>XML</a:t>
                      </a:r>
                      <a:r>
                        <a:rPr lang="en-US" sz="1000" dirty="0"/>
                        <a:t>, computer-interpretable models</a:t>
                      </a:r>
                    </a:p>
                  </a:txBody>
                  <a:tcPr marL="50501" marR="50501" marT="25250" marB="25250" anchor="ctr"/>
                </a:tc>
                <a:extLst>
                  <a:ext uri="{0D108BD9-81ED-4DB2-BD59-A6C34878D82A}">
                    <a16:rowId xmlns:a16="http://schemas.microsoft.com/office/drawing/2014/main" val="365214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Evolvability Assessment</a:t>
                      </a:r>
                      <a:endParaRPr lang="en-US" sz="1000"/>
                    </a:p>
                  </a:txBody>
                  <a:tcPr marL="50501" marR="50501" marT="25250" marB="2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/>
                        <a:t>Scenario-based evaluation</a:t>
                      </a:r>
                      <a:r>
                        <a:rPr lang="en-US" sz="1000" dirty="0"/>
                        <a:t>, expert judgment, Delta DSM, Epoch-Era Analysis</a:t>
                      </a:r>
                    </a:p>
                  </a:txBody>
                  <a:tcPr marL="50501" marR="50501" marT="25250" marB="25250" anchor="ctr"/>
                </a:tc>
                <a:extLst>
                  <a:ext uri="{0D108BD9-81ED-4DB2-BD59-A6C34878D82A}">
                    <a16:rowId xmlns:a16="http://schemas.microsoft.com/office/drawing/2014/main" val="269647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Case Studies</a:t>
                      </a:r>
                      <a:endParaRPr lang="en-US" sz="1000"/>
                    </a:p>
                  </a:txBody>
                  <a:tcPr marL="50501" marR="50501" marT="25250" marB="252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dirty="0"/>
                        <a:t>MRI systems, Philips architecture</a:t>
                      </a:r>
                      <a:r>
                        <a:rPr lang="en-US" sz="1000" dirty="0"/>
                        <a:t>, microservice evolvability, SASE framework</a:t>
                      </a:r>
                    </a:p>
                  </a:txBody>
                  <a:tcPr marL="50501" marR="50501" marT="25250" marB="25250" anchor="ctr"/>
                </a:tc>
                <a:extLst>
                  <a:ext uri="{0D108BD9-81ED-4DB2-BD59-A6C34878D82A}">
                    <a16:rowId xmlns:a16="http://schemas.microsoft.com/office/drawing/2014/main" val="2100314572"/>
                  </a:ext>
                </a:extLst>
              </a:tr>
            </a:tbl>
          </a:graphicData>
        </a:graphic>
      </p:graphicFrame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88888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130DE-1EA0-B1F4-4771-09709C21A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4B0CE0-E00C-2BA2-F2AE-EC9DC47F601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52D35-5961-B154-4677-C4DD20996AC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0BF313-B005-3A01-F248-40B2F211D4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RQ1: What are the key characteristics and evolving requirements of clinical workflows &amp; CWS that should be supported by the proposed system design?</a:t>
            </a:r>
          </a:p>
          <a:p>
            <a:r>
              <a:rPr lang="en-US" dirty="0"/>
              <a:t>RQ2: How can the CWS architecture be designed to support workflow configurability and system adaptability without requiring code-level modification and satisfy the identified current and future system requirements?</a:t>
            </a:r>
          </a:p>
          <a:p>
            <a:r>
              <a:rPr lang="en-US" dirty="0"/>
              <a:t>RQ3: What are appropriate criteria/metrics/questions for assessing evolvability of CWS?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CE9BF6-F992-972C-C6D2-6A0366C75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 &amp; Methodology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8AFC3A-290D-5BCB-CCF8-6EF13EBA9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B0713-2431-3B82-831B-CFA19C7FAA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7257" y="2862031"/>
            <a:ext cx="3918053" cy="154758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02019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0AD4E-F431-EDEB-5985-ABDC63D83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1F2AF-0371-9C49-F572-521AE440867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DAEE42-6A8A-21F3-987B-0FB4AD4E9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Analysis - Workflow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52E26D-A412-60FB-765A-0D16A985F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597" y="4686028"/>
            <a:ext cx="773232" cy="162461"/>
          </a:xfrm>
          <a:prstGeom prst="rect">
            <a:avLst/>
          </a:prstGeom>
        </p:spPr>
      </p:pic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3982C74D-2F05-BCF6-DB55-6CEE23C76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164711"/>
              </p:ext>
            </p:extLst>
          </p:nvPr>
        </p:nvGraphicFramePr>
        <p:xfrm>
          <a:off x="3180229" y="2746409"/>
          <a:ext cx="462677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269">
                  <a:extLst>
                    <a:ext uri="{9D8B030D-6E8A-4147-A177-3AD203B41FA5}">
                      <a16:colId xmlns:a16="http://schemas.microsoft.com/office/drawing/2014/main" val="2121942464"/>
                    </a:ext>
                  </a:extLst>
                </a:gridCol>
                <a:gridCol w="3623509">
                  <a:extLst>
                    <a:ext uri="{9D8B030D-6E8A-4147-A177-3AD203B41FA5}">
                      <a16:colId xmlns:a16="http://schemas.microsoft.com/office/drawing/2014/main" val="2471705098"/>
                    </a:ext>
                  </a:extLst>
                </a:gridCol>
              </a:tblGrid>
              <a:tr h="22358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 dirty="0"/>
                        <a:t>Definition (Simplified Notation)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2332114"/>
                  </a:ext>
                </a:extLst>
              </a:tr>
              <a:tr h="2235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/>
                        <a:t>Task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/>
                        <a:t>Executable action performed during workflow execution.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1319029"/>
                  </a:ext>
                </a:extLst>
              </a:tr>
              <a:tr h="2235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/>
                        <a:t>Condition</a:t>
                      </a:r>
                      <a:endParaRPr 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/>
                        <a:t>A logical decision point that influences the control flow of the workflow.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904229"/>
                  </a:ext>
                </a:extLst>
              </a:tr>
              <a:tr h="2235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/>
                        <a:t>Event</a:t>
                      </a:r>
                      <a:endParaRPr 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/>
                        <a:t>A trigger that initiates, continues, or terminates the workflow.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6287707"/>
                  </a:ext>
                </a:extLst>
              </a:tr>
              <a:tr h="2235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dirty="0"/>
                        <a:t>Transition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/>
                        <a:t>A directional control flow between tasks, conditions, and events.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539566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D7CC2BC-B54E-B9C4-D2C7-0775AC3CE044}"/>
              </a:ext>
            </a:extLst>
          </p:cNvPr>
          <p:cNvSpPr txBox="1"/>
          <p:nvPr/>
        </p:nvSpPr>
        <p:spPr>
          <a:xfrm>
            <a:off x="504053" y="3161431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Simplified Notation Elements: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A3F87A-44C2-4530-D46B-569494788208}"/>
              </a:ext>
            </a:extLst>
          </p:cNvPr>
          <p:cNvSpPr txBox="1"/>
          <p:nvPr/>
        </p:nvSpPr>
        <p:spPr>
          <a:xfrm>
            <a:off x="385621" y="1666739"/>
            <a:ext cx="837275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Clinical Workflow (Technically): A procedure consisting of a structured, predefined series of tasks, decision points (conditions), transitions, and events whose execution achieves a defined outcome, standardizing care delivery.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04009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8DA1A-0ADB-E007-03EC-AB45D124E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5D3B17-F708-0ECE-CD93-535F5E4060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525A8-7877-F4F7-49F2-01ACF5DABF4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CBD953-9C62-7DAB-C2E1-1B870B64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Analysis - Workflow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ED0A98-32DD-3E44-293D-06196AC01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91" y="4686216"/>
            <a:ext cx="773232" cy="162461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C780530-A128-968E-2CA3-19A5E5C34B5E}"/>
              </a:ext>
            </a:extLst>
          </p:cNvPr>
          <p:cNvCxnSpPr>
            <a:cxnSpLocks/>
            <a:stCxn id="26" idx="3"/>
            <a:endCxn id="58" idx="1"/>
          </p:cNvCxnSpPr>
          <p:nvPr/>
        </p:nvCxnSpPr>
        <p:spPr>
          <a:xfrm flipV="1">
            <a:off x="1894105" y="2624165"/>
            <a:ext cx="518658" cy="741176"/>
          </a:xfrm>
          <a:prstGeom prst="bentConnector3">
            <a:avLst>
              <a:gd name="adj1" fmla="val 421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1827691-20A6-AB26-6C16-57F92E045184}"/>
              </a:ext>
            </a:extLst>
          </p:cNvPr>
          <p:cNvCxnSpPr>
            <a:cxnSpLocks/>
            <a:stCxn id="24" idx="3"/>
            <a:endCxn id="58" idx="1"/>
          </p:cNvCxnSpPr>
          <p:nvPr/>
        </p:nvCxnSpPr>
        <p:spPr>
          <a:xfrm flipV="1">
            <a:off x="1921173" y="2624165"/>
            <a:ext cx="491590" cy="218634"/>
          </a:xfrm>
          <a:prstGeom prst="bentConnector3">
            <a:avLst>
              <a:gd name="adj1" fmla="val 383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EBEE40F-818B-F52B-5599-08CB0DE9E8A2}"/>
              </a:ext>
            </a:extLst>
          </p:cNvPr>
          <p:cNvCxnSpPr>
            <a:cxnSpLocks/>
            <a:stCxn id="25" idx="3"/>
            <a:endCxn id="58" idx="1"/>
          </p:cNvCxnSpPr>
          <p:nvPr/>
        </p:nvCxnSpPr>
        <p:spPr>
          <a:xfrm>
            <a:off x="1855393" y="2327395"/>
            <a:ext cx="557370" cy="296770"/>
          </a:xfrm>
          <a:prstGeom prst="bentConnector3">
            <a:avLst>
              <a:gd name="adj1" fmla="val 463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96B72EF-5B05-4B43-2861-DD5B3111EBEF}"/>
              </a:ext>
            </a:extLst>
          </p:cNvPr>
          <p:cNvCxnSpPr>
            <a:cxnSpLocks/>
            <a:stCxn id="23" idx="3"/>
            <a:endCxn id="58" idx="1"/>
          </p:cNvCxnSpPr>
          <p:nvPr/>
        </p:nvCxnSpPr>
        <p:spPr>
          <a:xfrm>
            <a:off x="1879289" y="1859251"/>
            <a:ext cx="533474" cy="764914"/>
          </a:xfrm>
          <a:prstGeom prst="bentConnector3">
            <a:avLst>
              <a:gd name="adj1" fmla="val 434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3CCAAB6-E786-3C42-1BA6-1A5930245DA0}"/>
              </a:ext>
            </a:extLst>
          </p:cNvPr>
          <p:cNvCxnSpPr>
            <a:cxnSpLocks/>
            <a:stCxn id="58" idx="0"/>
            <a:endCxn id="65" idx="1"/>
          </p:cNvCxnSpPr>
          <p:nvPr/>
        </p:nvCxnSpPr>
        <p:spPr>
          <a:xfrm rot="5400000" flipH="1" flipV="1">
            <a:off x="2572555" y="1965909"/>
            <a:ext cx="626080" cy="1385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0A72C54-130B-5015-6A9F-06AF2C406C79}"/>
              </a:ext>
            </a:extLst>
          </p:cNvPr>
          <p:cNvCxnSpPr>
            <a:cxnSpLocks/>
            <a:stCxn id="58" idx="2"/>
            <a:endCxn id="31" idx="1"/>
          </p:cNvCxnSpPr>
          <p:nvPr/>
        </p:nvCxnSpPr>
        <p:spPr>
          <a:xfrm rot="16200000" flipH="1">
            <a:off x="2976289" y="2740120"/>
            <a:ext cx="652917" cy="9728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6D17A6D-AB92-6A61-F5FB-681CE49CEC49}"/>
              </a:ext>
            </a:extLst>
          </p:cNvPr>
          <p:cNvSpPr txBox="1"/>
          <p:nvPr/>
        </p:nvSpPr>
        <p:spPr>
          <a:xfrm>
            <a:off x="2803141" y="2996655"/>
            <a:ext cx="381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No</a:t>
            </a:r>
            <a:endParaRPr lang="en-NL" sz="9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3B1851-705C-EBCF-351F-6E22FD89ABAC}"/>
              </a:ext>
            </a:extLst>
          </p:cNvPr>
          <p:cNvSpPr txBox="1"/>
          <p:nvPr/>
        </p:nvSpPr>
        <p:spPr>
          <a:xfrm>
            <a:off x="2775356" y="2016382"/>
            <a:ext cx="381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Yes</a:t>
            </a:r>
            <a:endParaRPr lang="en-NL" sz="900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FC5ECC0-E3A9-3BB7-E8AB-D666F73FE62D}"/>
              </a:ext>
            </a:extLst>
          </p:cNvPr>
          <p:cNvSpPr/>
          <p:nvPr/>
        </p:nvSpPr>
        <p:spPr>
          <a:xfrm>
            <a:off x="986744" y="1727717"/>
            <a:ext cx="892545" cy="26306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 Measure Heart Rate (H)</a:t>
            </a:r>
            <a:endParaRPr lang="en-NL" sz="800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5EEEF2F-DB77-2213-9E3B-EF702E3E91BC}"/>
              </a:ext>
            </a:extLst>
          </p:cNvPr>
          <p:cNvSpPr/>
          <p:nvPr/>
        </p:nvSpPr>
        <p:spPr>
          <a:xfrm>
            <a:off x="957085" y="2657790"/>
            <a:ext cx="964088" cy="37001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Measure Respiration Rate</a:t>
            </a:r>
          </a:p>
          <a:p>
            <a:pPr algn="ctr"/>
            <a:r>
              <a:rPr lang="en-US" sz="800" b="1" dirty="0"/>
              <a:t>(R)</a:t>
            </a:r>
            <a:endParaRPr lang="en-NL" sz="800" b="1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BCFEF1F-C426-2F4D-2E0C-082AAFFDE623}"/>
              </a:ext>
            </a:extLst>
          </p:cNvPr>
          <p:cNvSpPr/>
          <p:nvPr/>
        </p:nvSpPr>
        <p:spPr>
          <a:xfrm>
            <a:off x="962848" y="2142386"/>
            <a:ext cx="892545" cy="37001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Measure Temperature (T)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19D8FE5-97B1-E8B3-AC72-4AB2557EE2F3}"/>
              </a:ext>
            </a:extLst>
          </p:cNvPr>
          <p:cNvSpPr/>
          <p:nvPr/>
        </p:nvSpPr>
        <p:spPr>
          <a:xfrm>
            <a:off x="958780" y="3156657"/>
            <a:ext cx="935325" cy="41736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Evaluate Mental Status</a:t>
            </a:r>
          </a:p>
          <a:p>
            <a:pPr algn="ctr"/>
            <a:r>
              <a:rPr lang="en-US" sz="800" b="1" dirty="0"/>
              <a:t>(M)</a:t>
            </a:r>
            <a:endParaRPr lang="en-NL" sz="800" b="1" dirty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7B0DF36-F300-4111-EB6D-0DF2C15889EE}"/>
              </a:ext>
            </a:extLst>
          </p:cNvPr>
          <p:cNvCxnSpPr>
            <a:cxnSpLocks/>
          </p:cNvCxnSpPr>
          <p:nvPr/>
        </p:nvCxnSpPr>
        <p:spPr>
          <a:xfrm flipV="1">
            <a:off x="452172" y="1860242"/>
            <a:ext cx="529559" cy="813199"/>
          </a:xfrm>
          <a:prstGeom prst="bentConnector3">
            <a:avLst>
              <a:gd name="adj1" fmla="val 479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F56D5D2-4FEA-B588-D950-FBC22280CE76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457185" y="2327395"/>
            <a:ext cx="505663" cy="345055"/>
          </a:xfrm>
          <a:prstGeom prst="bentConnector3">
            <a:avLst>
              <a:gd name="adj1" fmla="val 492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E1C2588-FC08-4273-F507-2363F3D3A26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37425" y="2671128"/>
            <a:ext cx="519660" cy="171671"/>
          </a:xfrm>
          <a:prstGeom prst="bentConnector3">
            <a:avLst>
              <a:gd name="adj1" fmla="val 514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9481357-C08B-D038-56A5-1713B650A5DE}"/>
              </a:ext>
            </a:extLst>
          </p:cNvPr>
          <p:cNvCxnSpPr>
            <a:cxnSpLocks/>
            <a:endCxn id="26" idx="1"/>
          </p:cNvCxnSpPr>
          <p:nvPr/>
        </p:nvCxnSpPr>
        <p:spPr>
          <a:xfrm rot="16200000" flipH="1">
            <a:off x="474985" y="2881546"/>
            <a:ext cx="715096" cy="2524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3410F65-C5B6-FA94-31EE-5BC6C8C546C2}"/>
              </a:ext>
            </a:extLst>
          </p:cNvPr>
          <p:cNvSpPr/>
          <p:nvPr/>
        </p:nvSpPr>
        <p:spPr>
          <a:xfrm>
            <a:off x="3789182" y="3288927"/>
            <a:ext cx="755509" cy="52817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700" b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0F21ECA-08EB-6F1C-1726-D1768E0384C5}"/>
              </a:ext>
            </a:extLst>
          </p:cNvPr>
          <p:cNvCxnSpPr>
            <a:cxnSpLocks/>
            <a:stCxn id="62" idx="2"/>
            <a:endCxn id="31" idx="0"/>
          </p:cNvCxnSpPr>
          <p:nvPr/>
        </p:nvCxnSpPr>
        <p:spPr>
          <a:xfrm flipH="1">
            <a:off x="4166937" y="1998084"/>
            <a:ext cx="6902" cy="1290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976585-F557-1014-CE5E-94734359BBE9}"/>
              </a:ext>
            </a:extLst>
          </p:cNvPr>
          <p:cNvSpPr txBox="1"/>
          <p:nvPr/>
        </p:nvSpPr>
        <p:spPr>
          <a:xfrm>
            <a:off x="3871880" y="2602879"/>
            <a:ext cx="381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No</a:t>
            </a:r>
            <a:endParaRPr lang="en-NL" sz="9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96AC8FA-D8E5-C3B7-2DEF-11FF809137EA}"/>
              </a:ext>
            </a:extLst>
          </p:cNvPr>
          <p:cNvCxnSpPr>
            <a:cxnSpLocks/>
            <a:stCxn id="62" idx="3"/>
            <a:endCxn id="36" idx="1"/>
          </p:cNvCxnSpPr>
          <p:nvPr/>
        </p:nvCxnSpPr>
        <p:spPr>
          <a:xfrm flipV="1">
            <a:off x="4533178" y="1720069"/>
            <a:ext cx="745820" cy="2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AF7AAAA-98D8-D134-3599-18BEC2FF7CB3}"/>
              </a:ext>
            </a:extLst>
          </p:cNvPr>
          <p:cNvSpPr txBox="1"/>
          <p:nvPr/>
        </p:nvSpPr>
        <p:spPr>
          <a:xfrm>
            <a:off x="4536379" y="1544057"/>
            <a:ext cx="381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Yes</a:t>
            </a:r>
            <a:endParaRPr lang="en-NL" sz="9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2B212C6-54B7-1FC1-71A8-F02E082452AC}"/>
              </a:ext>
            </a:extLst>
          </p:cNvPr>
          <p:cNvSpPr/>
          <p:nvPr/>
        </p:nvSpPr>
        <p:spPr>
          <a:xfrm>
            <a:off x="5278998" y="1588535"/>
            <a:ext cx="941820" cy="26306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Evaluate Patient Wellness (W)</a:t>
            </a:r>
            <a:endParaRPr lang="en-NL" sz="8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6538802-EA4F-ADC0-169D-281ECFD41D30}"/>
              </a:ext>
            </a:extLst>
          </p:cNvPr>
          <p:cNvSpPr/>
          <p:nvPr/>
        </p:nvSpPr>
        <p:spPr>
          <a:xfrm>
            <a:off x="5278998" y="1933869"/>
            <a:ext cx="892545" cy="26306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Record  Age (A)</a:t>
            </a:r>
            <a:endParaRPr lang="en-NL" sz="800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79872EE-342B-CAD1-5814-9B2A753BD5E6}"/>
              </a:ext>
            </a:extLst>
          </p:cNvPr>
          <p:cNvSpPr/>
          <p:nvPr/>
        </p:nvSpPr>
        <p:spPr>
          <a:xfrm>
            <a:off x="5252748" y="2265481"/>
            <a:ext cx="931580" cy="31843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 Assess Surgical History (S)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C1951EF-071E-2AEE-5300-CF5E23609BDA}"/>
              </a:ext>
            </a:extLst>
          </p:cNvPr>
          <p:cNvSpPr/>
          <p:nvPr/>
        </p:nvSpPr>
        <p:spPr>
          <a:xfrm>
            <a:off x="5220281" y="2655196"/>
            <a:ext cx="1000537" cy="3869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Evaluate Immune Comptonization (AIDS </a:t>
            </a:r>
            <a:r>
              <a:rPr lang="en-US" sz="800" b="1" dirty="0" err="1"/>
              <a:t>etc</a:t>
            </a:r>
            <a:r>
              <a:rPr lang="en-US" sz="800" b="1" dirty="0"/>
              <a:t>) (I)</a:t>
            </a:r>
            <a:endParaRPr lang="en-NL" sz="800" b="1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FE872F0-4FAF-4447-1221-696B30DE5262}"/>
              </a:ext>
            </a:extLst>
          </p:cNvPr>
          <p:cNvSpPr/>
          <p:nvPr/>
        </p:nvSpPr>
        <p:spPr>
          <a:xfrm>
            <a:off x="5267864" y="3138160"/>
            <a:ext cx="909036" cy="37405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Check for Chronic Illness (C)</a:t>
            </a:r>
            <a:endParaRPr lang="en-NL" sz="800" b="1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35FC8E4-1842-E310-F656-51881E5A00F5}"/>
              </a:ext>
            </a:extLst>
          </p:cNvPr>
          <p:cNvCxnSpPr>
            <a:cxnSpLocks/>
          </p:cNvCxnSpPr>
          <p:nvPr/>
        </p:nvCxnSpPr>
        <p:spPr>
          <a:xfrm>
            <a:off x="4702863" y="1728019"/>
            <a:ext cx="1932" cy="159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8167179-6C6C-4B40-9188-296C1AF7D5E3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4702863" y="2065403"/>
            <a:ext cx="576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E2BA47-FC93-5FC7-373F-90121DC0FA0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4700613" y="2424699"/>
            <a:ext cx="552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29E075-BC3B-3C80-7444-AF021D8A2C90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700613" y="2848691"/>
            <a:ext cx="5196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A3EC1F6-2A64-CC7E-78BF-C377D152C43B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4707045" y="3325187"/>
            <a:ext cx="560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62CB13B-AA53-307A-CDD0-0B1818B4F767}"/>
              </a:ext>
            </a:extLst>
          </p:cNvPr>
          <p:cNvCxnSpPr>
            <a:cxnSpLocks/>
            <a:stCxn id="36" idx="3"/>
            <a:endCxn id="59" idx="1"/>
          </p:cNvCxnSpPr>
          <p:nvPr/>
        </p:nvCxnSpPr>
        <p:spPr>
          <a:xfrm flipV="1">
            <a:off x="6220818" y="1720068"/>
            <a:ext cx="482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3DE7662-0422-2C07-826B-D567CE8433D6}"/>
              </a:ext>
            </a:extLst>
          </p:cNvPr>
          <p:cNvCxnSpPr>
            <a:cxnSpLocks/>
          </p:cNvCxnSpPr>
          <p:nvPr/>
        </p:nvCxnSpPr>
        <p:spPr>
          <a:xfrm flipH="1">
            <a:off x="6562912" y="1720068"/>
            <a:ext cx="751" cy="1603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076BD8C-F79A-11DA-E4F2-7DD2AAB9F62F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6171543" y="2065403"/>
            <a:ext cx="388515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741C089-09A2-FDCE-CCCE-7F0E9B65690F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184328" y="2424699"/>
            <a:ext cx="375730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13EC8C7-F169-A3FB-3533-111CDE8829A6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6220818" y="2848691"/>
            <a:ext cx="339240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BA623CD-9F41-AFAB-F9CE-54A2D8C01B66}"/>
              </a:ext>
            </a:extLst>
          </p:cNvPr>
          <p:cNvCxnSpPr>
            <a:cxnSpLocks/>
          </p:cNvCxnSpPr>
          <p:nvPr/>
        </p:nvCxnSpPr>
        <p:spPr>
          <a:xfrm flipV="1">
            <a:off x="6180834" y="3323265"/>
            <a:ext cx="390357" cy="149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FBF819C7-C7FC-A6A2-0D44-8FF8F330770A}"/>
              </a:ext>
            </a:extLst>
          </p:cNvPr>
          <p:cNvCxnSpPr>
            <a:cxnSpLocks/>
            <a:stCxn id="59" idx="2"/>
            <a:endCxn id="31" idx="3"/>
          </p:cNvCxnSpPr>
          <p:nvPr/>
        </p:nvCxnSpPr>
        <p:spPr>
          <a:xfrm rot="5400000">
            <a:off x="5065141" y="1487618"/>
            <a:ext cx="1544946" cy="25858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E9B427C-74F3-82CB-9019-A282A02E8D22}"/>
              </a:ext>
            </a:extLst>
          </p:cNvPr>
          <p:cNvSpPr txBox="1"/>
          <p:nvPr/>
        </p:nvSpPr>
        <p:spPr>
          <a:xfrm>
            <a:off x="7078398" y="2645574"/>
            <a:ext cx="381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No</a:t>
            </a:r>
            <a:endParaRPr lang="en-NL" sz="900" b="1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2DDAD43-6E58-9585-289A-A18CCBA03376}"/>
              </a:ext>
            </a:extLst>
          </p:cNvPr>
          <p:cNvCxnSpPr>
            <a:cxnSpLocks/>
            <a:stCxn id="59" idx="3"/>
            <a:endCxn id="55" idx="1"/>
          </p:cNvCxnSpPr>
          <p:nvPr/>
        </p:nvCxnSpPr>
        <p:spPr>
          <a:xfrm>
            <a:off x="7558253" y="1720068"/>
            <a:ext cx="298558" cy="5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94A1136-C667-D482-E374-BFEA18E2531C}"/>
              </a:ext>
            </a:extLst>
          </p:cNvPr>
          <p:cNvSpPr/>
          <p:nvPr/>
        </p:nvSpPr>
        <p:spPr>
          <a:xfrm>
            <a:off x="7856811" y="1459615"/>
            <a:ext cx="843885" cy="53116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/>
              <a:t>Measure Lactate (within 3 hours)</a:t>
            </a:r>
            <a:endParaRPr lang="en-US" sz="800" b="1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3A23255-A438-B29B-6DCF-87F7952A3404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8700696" y="1720069"/>
            <a:ext cx="171766" cy="5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68FAFCF-A343-055A-6799-A1CB06254F69}"/>
              </a:ext>
            </a:extLst>
          </p:cNvPr>
          <p:cNvSpPr txBox="1"/>
          <p:nvPr/>
        </p:nvSpPr>
        <p:spPr>
          <a:xfrm>
            <a:off x="7475781" y="1521720"/>
            <a:ext cx="381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Yes</a:t>
            </a:r>
            <a:endParaRPr lang="en-NL" sz="900" b="1" dirty="0"/>
          </a:p>
        </p:txBody>
      </p:sp>
      <p:sp>
        <p:nvSpPr>
          <p:cNvPr id="58" name="Flowchart: Decision 57">
            <a:extLst>
              <a:ext uri="{FF2B5EF4-FFF2-40B4-BE49-F238E27FC236}">
                <a16:creationId xmlns:a16="http://schemas.microsoft.com/office/drawing/2014/main" id="{B0F429BC-EA87-CD7D-884E-B362BA522FCA}"/>
              </a:ext>
            </a:extLst>
          </p:cNvPr>
          <p:cNvSpPr/>
          <p:nvPr/>
        </p:nvSpPr>
        <p:spPr>
          <a:xfrm>
            <a:off x="2412763" y="2348232"/>
            <a:ext cx="807098" cy="551865"/>
          </a:xfrm>
          <a:prstGeom prst="flowChartDecisi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b="1" dirty="0"/>
          </a:p>
        </p:txBody>
      </p:sp>
      <p:sp>
        <p:nvSpPr>
          <p:cNvPr id="59" name="Flowchart: Decision 58">
            <a:extLst>
              <a:ext uri="{FF2B5EF4-FFF2-40B4-BE49-F238E27FC236}">
                <a16:creationId xmlns:a16="http://schemas.microsoft.com/office/drawing/2014/main" id="{D0B4AAD3-3923-A079-76D4-1512C816C362}"/>
              </a:ext>
            </a:extLst>
          </p:cNvPr>
          <p:cNvSpPr/>
          <p:nvPr/>
        </p:nvSpPr>
        <p:spPr>
          <a:xfrm>
            <a:off x="6702820" y="1432068"/>
            <a:ext cx="855433" cy="576000"/>
          </a:xfrm>
          <a:prstGeom prst="flowChartDecisi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1A00B5-ADCB-6F5A-7C13-622D1CF670ED}"/>
              </a:ext>
            </a:extLst>
          </p:cNvPr>
          <p:cNvSpPr txBox="1"/>
          <p:nvPr/>
        </p:nvSpPr>
        <p:spPr>
          <a:xfrm>
            <a:off x="6708593" y="1521720"/>
            <a:ext cx="84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00" b="1" dirty="0">
                <a:solidFill>
                  <a:schemeClr val="bg1"/>
                </a:solidFill>
              </a:rPr>
              <a:t>(</a:t>
            </a:r>
            <a:r>
              <a:rPr lang="en-US" sz="800" b="1" dirty="0">
                <a:solidFill>
                  <a:schemeClr val="bg1"/>
                </a:solidFill>
              </a:rPr>
              <a:t>c(</a:t>
            </a:r>
            <a:r>
              <a:rPr lang="pl-PL" sz="800" b="1" dirty="0">
                <a:solidFill>
                  <a:schemeClr val="bg1"/>
                </a:solidFill>
              </a:rPr>
              <a:t>W</a:t>
            </a:r>
            <a:r>
              <a:rPr lang="en-US" sz="800" b="1" dirty="0">
                <a:solidFill>
                  <a:schemeClr val="bg1"/>
                </a:solidFill>
              </a:rPr>
              <a:t>)</a:t>
            </a:r>
            <a:r>
              <a:rPr lang="pl-PL" sz="800" b="1" dirty="0">
                <a:solidFill>
                  <a:schemeClr val="bg1"/>
                </a:solidFill>
              </a:rPr>
              <a:t>+</a:t>
            </a:r>
            <a:r>
              <a:rPr lang="en-US" sz="800" b="1" dirty="0">
                <a:solidFill>
                  <a:schemeClr val="bg1"/>
                </a:solidFill>
              </a:rPr>
              <a:t>c(</a:t>
            </a:r>
            <a:r>
              <a:rPr lang="pl-PL" sz="800" b="1" dirty="0">
                <a:solidFill>
                  <a:schemeClr val="bg1"/>
                </a:solidFill>
              </a:rPr>
              <a:t>A</a:t>
            </a:r>
            <a:r>
              <a:rPr lang="en-US" sz="800" b="1" dirty="0">
                <a:solidFill>
                  <a:schemeClr val="bg1"/>
                </a:solidFill>
              </a:rPr>
              <a:t>)</a:t>
            </a:r>
            <a:r>
              <a:rPr lang="pl-PL" sz="800" b="1" dirty="0">
                <a:solidFill>
                  <a:schemeClr val="bg1"/>
                </a:solidFill>
              </a:rPr>
              <a:t>+</a:t>
            </a:r>
            <a:endParaRPr lang="en-US" sz="800" b="1" dirty="0">
              <a:solidFill>
                <a:schemeClr val="bg1"/>
              </a:solidFill>
            </a:endParaRPr>
          </a:p>
          <a:p>
            <a:pPr algn="ctr"/>
            <a:r>
              <a:rPr lang="en-US" sz="800" b="1" dirty="0">
                <a:solidFill>
                  <a:schemeClr val="bg1"/>
                </a:solidFill>
              </a:rPr>
              <a:t>c(</a:t>
            </a:r>
            <a:r>
              <a:rPr lang="pl-PL" sz="800" b="1" dirty="0">
                <a:solidFill>
                  <a:schemeClr val="bg1"/>
                </a:solidFill>
              </a:rPr>
              <a:t>S</a:t>
            </a:r>
            <a:r>
              <a:rPr lang="en-US" sz="800" b="1" dirty="0">
                <a:solidFill>
                  <a:schemeClr val="bg1"/>
                </a:solidFill>
              </a:rPr>
              <a:t>)</a:t>
            </a:r>
            <a:r>
              <a:rPr lang="pl-PL" sz="800" b="1" dirty="0">
                <a:solidFill>
                  <a:schemeClr val="bg1"/>
                </a:solidFill>
              </a:rPr>
              <a:t>+</a:t>
            </a:r>
            <a:r>
              <a:rPr lang="en-US" sz="800" b="1" dirty="0">
                <a:solidFill>
                  <a:schemeClr val="bg1"/>
                </a:solidFill>
              </a:rPr>
              <a:t>c(</a:t>
            </a:r>
            <a:r>
              <a:rPr lang="pl-PL" sz="800" b="1" dirty="0">
                <a:solidFill>
                  <a:schemeClr val="bg1"/>
                </a:solidFill>
              </a:rPr>
              <a:t>I</a:t>
            </a:r>
            <a:r>
              <a:rPr lang="en-US" sz="800" b="1" dirty="0">
                <a:solidFill>
                  <a:schemeClr val="bg1"/>
                </a:solidFill>
              </a:rPr>
              <a:t>)</a:t>
            </a:r>
            <a:r>
              <a:rPr lang="pl-PL" sz="800" b="1" dirty="0">
                <a:solidFill>
                  <a:schemeClr val="bg1"/>
                </a:solidFill>
              </a:rPr>
              <a:t>+</a:t>
            </a:r>
            <a:r>
              <a:rPr lang="en-US" sz="800" b="1" dirty="0">
                <a:solidFill>
                  <a:schemeClr val="bg1"/>
                </a:solidFill>
              </a:rPr>
              <a:t>c(</a:t>
            </a:r>
            <a:r>
              <a:rPr lang="pl-PL" sz="800" b="1" dirty="0">
                <a:solidFill>
                  <a:schemeClr val="bg1"/>
                </a:solidFill>
              </a:rPr>
              <a:t>C</a:t>
            </a:r>
            <a:r>
              <a:rPr lang="en-US" sz="800" b="1" dirty="0">
                <a:solidFill>
                  <a:schemeClr val="bg1"/>
                </a:solidFill>
              </a:rPr>
              <a:t>)</a:t>
            </a:r>
            <a:r>
              <a:rPr lang="pl-PL" sz="800" b="1" dirty="0">
                <a:solidFill>
                  <a:schemeClr val="bg1"/>
                </a:solidFill>
              </a:rPr>
              <a:t>)</a:t>
            </a:r>
            <a:endParaRPr lang="en-US" sz="800" b="1" dirty="0">
              <a:solidFill>
                <a:schemeClr val="bg1"/>
              </a:solidFill>
            </a:endParaRPr>
          </a:p>
          <a:p>
            <a:pPr algn="ctr"/>
            <a:r>
              <a:rPr lang="pl-PL" sz="800" b="1" dirty="0">
                <a:solidFill>
                  <a:schemeClr val="bg1"/>
                </a:solidFill>
              </a:rPr>
              <a:t>≥1</a:t>
            </a:r>
            <a:endParaRPr lang="en-NL" sz="500" b="1" dirty="0">
              <a:solidFill>
                <a:schemeClr val="bg1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488BED6-A8B1-8F7F-2304-271DC1B15B2C}"/>
              </a:ext>
            </a:extLst>
          </p:cNvPr>
          <p:cNvSpPr/>
          <p:nvPr/>
        </p:nvSpPr>
        <p:spPr>
          <a:xfrm>
            <a:off x="298577" y="2595349"/>
            <a:ext cx="154426" cy="14272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2" name="Flowchart: Decision 61">
            <a:extLst>
              <a:ext uri="{FF2B5EF4-FFF2-40B4-BE49-F238E27FC236}">
                <a16:creationId xmlns:a16="http://schemas.microsoft.com/office/drawing/2014/main" id="{E233FA34-31B3-CF44-2AF9-06B2EC1B5955}"/>
              </a:ext>
            </a:extLst>
          </p:cNvPr>
          <p:cNvSpPr/>
          <p:nvPr/>
        </p:nvSpPr>
        <p:spPr>
          <a:xfrm>
            <a:off x="3814499" y="1446219"/>
            <a:ext cx="718679" cy="551865"/>
          </a:xfrm>
          <a:prstGeom prst="flowChartDecisi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4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AE35CBC-6F6B-85B8-D0F7-D9EC878488C0}"/>
              </a:ext>
            </a:extLst>
          </p:cNvPr>
          <p:cNvSpPr txBox="1"/>
          <p:nvPr/>
        </p:nvSpPr>
        <p:spPr>
          <a:xfrm>
            <a:off x="3788285" y="1557169"/>
            <a:ext cx="755509" cy="546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Confirmed Infection</a:t>
            </a:r>
            <a:endParaRPr lang="en-NL" sz="800" b="1" dirty="0">
              <a:solidFill>
                <a:schemeClr val="bg1"/>
              </a:solidFill>
            </a:endParaRPr>
          </a:p>
          <a:p>
            <a:endParaRPr lang="en-NL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9E47FAA-E851-C8C0-4F13-3D1B800B61DB}"/>
              </a:ext>
            </a:extLst>
          </p:cNvPr>
          <p:cNvSpPr txBox="1"/>
          <p:nvPr/>
        </p:nvSpPr>
        <p:spPr>
          <a:xfrm>
            <a:off x="3688823" y="3303700"/>
            <a:ext cx="95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Continue Standard Treatment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C954D2D-DEBE-97EE-8C47-78B778B779AE}"/>
              </a:ext>
            </a:extLst>
          </p:cNvPr>
          <p:cNvSpPr/>
          <p:nvPr/>
        </p:nvSpPr>
        <p:spPr>
          <a:xfrm>
            <a:off x="2954879" y="1524851"/>
            <a:ext cx="676845" cy="39460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 Evaluate for Infection </a:t>
            </a:r>
            <a:endParaRPr lang="en-NL" sz="800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369D656-1312-E571-A22C-03C443ED7ED9}"/>
              </a:ext>
            </a:extLst>
          </p:cNvPr>
          <p:cNvCxnSpPr>
            <a:cxnSpLocks/>
            <a:stCxn id="65" idx="3"/>
            <a:endCxn id="62" idx="1"/>
          </p:cNvCxnSpPr>
          <p:nvPr/>
        </p:nvCxnSpPr>
        <p:spPr>
          <a:xfrm>
            <a:off x="3631724" y="1722152"/>
            <a:ext cx="182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9CEC7A3-5A49-9B93-333A-A382544895B4}"/>
              </a:ext>
            </a:extLst>
          </p:cNvPr>
          <p:cNvSpPr txBox="1"/>
          <p:nvPr/>
        </p:nvSpPr>
        <p:spPr>
          <a:xfrm>
            <a:off x="182123" y="2372057"/>
            <a:ext cx="451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Start</a:t>
            </a:r>
            <a:endParaRPr lang="en-NL" sz="900" b="1" dirty="0"/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75DFFE0-F5D9-B37C-D11D-0BFBD45209D1}"/>
              </a:ext>
            </a:extLst>
          </p:cNvPr>
          <p:cNvCxnSpPr>
            <a:cxnSpLocks/>
            <a:stCxn id="31" idx="2"/>
          </p:cNvCxnSpPr>
          <p:nvPr/>
        </p:nvCxnSpPr>
        <p:spPr>
          <a:xfrm rot="16200000" flipH="1">
            <a:off x="6458896" y="1525140"/>
            <a:ext cx="121607" cy="4705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18DB41C-98AB-80A7-4B05-ADB41C0915F3}"/>
              </a:ext>
            </a:extLst>
          </p:cNvPr>
          <p:cNvSpPr txBox="1"/>
          <p:nvPr/>
        </p:nvSpPr>
        <p:spPr>
          <a:xfrm>
            <a:off x="2497075" y="2433116"/>
            <a:ext cx="69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(c(H)+c(T)+</a:t>
            </a:r>
          </a:p>
          <a:p>
            <a:r>
              <a:rPr lang="en-US" sz="800" b="1" dirty="0">
                <a:solidFill>
                  <a:schemeClr val="bg1"/>
                </a:solidFill>
              </a:rPr>
              <a:t> c(R)+c(M))</a:t>
            </a:r>
          </a:p>
          <a:p>
            <a:pPr algn="ctr"/>
            <a:r>
              <a:rPr lang="en-US" sz="800" b="1" dirty="0">
                <a:solidFill>
                  <a:schemeClr val="bg1"/>
                </a:solidFill>
              </a:rPr>
              <a:t>≥2</a:t>
            </a:r>
            <a:endParaRPr lang="en-NL" sz="1400" b="1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92F1490-86BC-0E74-E29E-E2C1DD7A587F}"/>
              </a:ext>
            </a:extLst>
          </p:cNvPr>
          <p:cNvSpPr/>
          <p:nvPr/>
        </p:nvSpPr>
        <p:spPr>
          <a:xfrm>
            <a:off x="349223" y="2637854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EE06915-DEBA-FB51-2DF6-BE5FF51C292B}"/>
              </a:ext>
            </a:extLst>
          </p:cNvPr>
          <p:cNvSpPr/>
          <p:nvPr/>
        </p:nvSpPr>
        <p:spPr>
          <a:xfrm>
            <a:off x="347050" y="2640356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3889C00-72A1-8B3E-62F5-C9DA7498E1FA}"/>
              </a:ext>
            </a:extLst>
          </p:cNvPr>
          <p:cNvSpPr/>
          <p:nvPr/>
        </p:nvSpPr>
        <p:spPr>
          <a:xfrm>
            <a:off x="344800" y="2630489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0435FB6-356F-959D-4912-5B610826B820}"/>
              </a:ext>
            </a:extLst>
          </p:cNvPr>
          <p:cNvSpPr/>
          <p:nvPr/>
        </p:nvSpPr>
        <p:spPr>
          <a:xfrm>
            <a:off x="347050" y="2635352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3E23626-7AE0-5D03-1300-A6DCD9812640}"/>
              </a:ext>
            </a:extLst>
          </p:cNvPr>
          <p:cNvSpPr/>
          <p:nvPr/>
        </p:nvSpPr>
        <p:spPr>
          <a:xfrm>
            <a:off x="1760744" y="2298539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B72CBF7-AEB5-0E03-DD38-52F224C54404}"/>
              </a:ext>
            </a:extLst>
          </p:cNvPr>
          <p:cNvSpPr/>
          <p:nvPr/>
        </p:nvSpPr>
        <p:spPr>
          <a:xfrm>
            <a:off x="1832316" y="2816608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5AEB8E8-08D6-F6E6-8E6F-9A1A2D19B379}"/>
              </a:ext>
            </a:extLst>
          </p:cNvPr>
          <p:cNvSpPr/>
          <p:nvPr/>
        </p:nvSpPr>
        <p:spPr>
          <a:xfrm>
            <a:off x="1801315" y="3336485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6B8F823-711C-7567-84D1-A629ACBE8478}"/>
              </a:ext>
            </a:extLst>
          </p:cNvPr>
          <p:cNvSpPr/>
          <p:nvPr/>
        </p:nvSpPr>
        <p:spPr>
          <a:xfrm>
            <a:off x="1801315" y="1830320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005D8AF-FA8F-9DFB-4CA1-66399CAC3A9D}"/>
              </a:ext>
            </a:extLst>
          </p:cNvPr>
          <p:cNvSpPr/>
          <p:nvPr/>
        </p:nvSpPr>
        <p:spPr>
          <a:xfrm>
            <a:off x="2536694" y="2595308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47EF802-E82E-5D5C-26B0-5103ADB4A8AD}"/>
              </a:ext>
            </a:extLst>
          </p:cNvPr>
          <p:cNvSpPr/>
          <p:nvPr/>
        </p:nvSpPr>
        <p:spPr>
          <a:xfrm>
            <a:off x="2772015" y="2379834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BBBF426-1478-AF98-DDAA-D6E59D2EC5C2}"/>
              </a:ext>
            </a:extLst>
          </p:cNvPr>
          <p:cNvSpPr/>
          <p:nvPr/>
        </p:nvSpPr>
        <p:spPr>
          <a:xfrm>
            <a:off x="3526827" y="1691212"/>
            <a:ext cx="59951" cy="57712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E59ADB2-4D92-AFE6-2234-DBC8B0AB7939}"/>
              </a:ext>
            </a:extLst>
          </p:cNvPr>
          <p:cNvSpPr txBox="1"/>
          <p:nvPr/>
        </p:nvSpPr>
        <p:spPr>
          <a:xfrm>
            <a:off x="8813500" y="1575796"/>
            <a:ext cx="381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…</a:t>
            </a:r>
            <a:endParaRPr lang="en-NL" sz="9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73B1740-B39D-D155-94E2-7DC830D250D8}"/>
              </a:ext>
            </a:extLst>
          </p:cNvPr>
          <p:cNvSpPr txBox="1"/>
          <p:nvPr/>
        </p:nvSpPr>
        <p:spPr>
          <a:xfrm>
            <a:off x="8813500" y="3792434"/>
            <a:ext cx="381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…</a:t>
            </a:r>
            <a:endParaRPr lang="en-NL" sz="900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92788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1.48148E-6 L 0.07205 -0.066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-33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23457E-6 L 0.0717 0.1376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68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1.23457E-6 L 0.07031 0.03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" y="179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83951E-6 L 0.07448 -0.157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5" y="-7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46914E-7 L 0.07882 0.1478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1" y="73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8.64198E-7 L 0.08316 0.0574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9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58025E-6 L 0.07638 -0.042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9" y="-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9.87654E-7 L 0.07813 -0.1444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6" y="-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-0.00092 L 0.01163 -0.00092 C 0.0177 -0.00092 0.02552 -0.01265 0.02552 -0.02191 L 0.02552 -0.04259 " pathEditMode="relative" rAng="0" ptsTypes="AAAA">
                                      <p:cBhvr>
                                        <p:cTn id="68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-20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1.23457E-7 L 0.02153 -0.1327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-6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7.40741E-7 L 0.04097 0.00154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9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77" grpId="0" animBg="1"/>
      <p:bldP spid="77" grpId="1" animBg="1"/>
      <p:bldP spid="77" grpId="2" animBg="1"/>
      <p:bldP spid="78" grpId="0" animBg="1"/>
      <p:bldP spid="78" grpId="1" animBg="1"/>
      <p:bldP spid="78" grpId="2" animBg="1"/>
      <p:bldP spid="81" grpId="0" animBg="1"/>
      <p:bldP spid="81" grpId="1" animBg="1"/>
      <p:bldP spid="81" grpId="2" animBg="1"/>
      <p:bldP spid="81" grpId="3" animBg="1"/>
      <p:bldP spid="82" grpId="0" animBg="1"/>
      <p:bldP spid="82" grpId="1" animBg="1"/>
      <p:bldP spid="82" grpId="2" animBg="1"/>
      <p:bldP spid="83" grpId="0" animBg="1"/>
      <p:bldP spid="83" grpId="1" animBg="1"/>
      <p:bldP spid="83" grpId="2" animBg="1"/>
      <p:bldP spid="83" grpId="3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heme/theme1.xml><?xml version="1.0" encoding="utf-8"?>
<a:theme xmlns:a="http://schemas.openxmlformats.org/drawingml/2006/main" name="Slide Master Only: November 2024">
  <a:themeElements>
    <a:clrScheme name="Philips">
      <a:dk1>
        <a:srgbClr val="000000"/>
      </a:dk1>
      <a:lt1>
        <a:srgbClr val="FFFFFF"/>
      </a:lt1>
      <a:dk2>
        <a:srgbClr val="0B5ED7"/>
      </a:dk2>
      <a:lt2>
        <a:srgbClr val="BDF0FF"/>
      </a:lt2>
      <a:accent1>
        <a:srgbClr val="00126E"/>
      </a:accent1>
      <a:accent2>
        <a:srgbClr val="02DA20"/>
      </a:accent2>
      <a:accent3>
        <a:srgbClr val="F85569"/>
      </a:accent3>
      <a:accent4>
        <a:srgbClr val="FFCF50"/>
      </a:accent4>
      <a:accent5>
        <a:srgbClr val="FA8DDC"/>
      </a:accent5>
      <a:accent6>
        <a:srgbClr val="D780FF"/>
      </a:accent6>
      <a:hlink>
        <a:srgbClr val="0B5ED7"/>
      </a:hlink>
      <a:folHlink>
        <a:srgbClr val="0B5ED7"/>
      </a:folHlink>
    </a:clrScheme>
    <a:fontScheme name="Philips (2024)">
      <a:majorFont>
        <a:latin typeface="Calibri Light"/>
        <a:ea typeface="Yu Gothic"/>
        <a:cs typeface=""/>
      </a:majorFont>
      <a:minorFont>
        <a:latin typeface="Calibri"/>
        <a:ea typeface="Yu Gothic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25400" cap="flat" cmpd="sng" algn="ctr">
          <a:noFill/>
          <a:prstDash val="solid"/>
        </a:ln>
        <a:effectLst/>
      </a:spPr>
      <a:bodyPr lIns="0" tIns="0" rIns="0" bIns="0" rtlCol="0" anchor="ctr"/>
      <a:lstStyle>
        <a:defPPr algn="ctr">
          <a:spcAft>
            <a:spcPts val="600"/>
          </a:spcAft>
          <a:defRPr sz="14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noFill/>
        </a:ln>
      </a:spPr>
      <a:bodyPr wrap="none" lIns="0" tIns="0" rIns="0" bIns="0" rtlCol="0">
        <a:spAutoFit/>
      </a:bodyPr>
      <a:lstStyle>
        <a:defPPr marL="0" indent="0" algn="l">
          <a:spcAft>
            <a:spcPts val="600"/>
          </a:spcAft>
          <a:buSzPct val="75000"/>
          <a:buNone/>
          <a:defRPr sz="1400" dirty="0" smtClean="0"/>
        </a:defPPr>
      </a:lstStyle>
    </a:txDef>
  </a:objectDefaults>
  <a:extraClrSchemeLst/>
  <a:custClrLst>
    <a:custClr name="Light Blue">
      <a:srgbClr val="BDF0FF"/>
    </a:custClr>
    <a:custClr name="Light Aqua">
      <a:srgbClr val="9CF6FB"/>
    </a:custClr>
    <a:custClr name="Light Green">
      <a:srgbClr val="ADFFB5"/>
    </a:custClr>
    <a:custClr name="Light Gold">
      <a:srgbClr val="FCFCC2"/>
    </a:custClr>
    <a:custClr name="Light Coral">
      <a:srgbClr val="FFDEDB"/>
    </a:custClr>
    <a:custClr name="Light Pink">
      <a:srgbClr val="FFE5F9"/>
    </a:custClr>
    <a:custClr name="Light Purple">
      <a:srgbClr val="F1DEFC"/>
    </a:custClr>
    <a:custClr name="White">
      <a:srgbClr val="FFFFFF"/>
    </a:custClr>
    <a:custClr name="White">
      <a:srgbClr val="FFFFFF"/>
    </a:custClr>
    <a:custClr name="White">
      <a:srgbClr val="FFFFFF"/>
    </a:custClr>
    <a:custClr name="Philips Blue">
      <a:srgbClr val="0B5ED7"/>
    </a:custClr>
    <a:custClr name="Aqua">
      <a:srgbClr val="02ABB1"/>
    </a:custClr>
    <a:custClr name="Green">
      <a:srgbClr val="02DA21"/>
    </a:custClr>
    <a:custClr name="Gold">
      <a:srgbClr val="FFCF50"/>
    </a:custClr>
    <a:custClr name="Coral">
      <a:srgbClr val="F85569"/>
    </a:custClr>
    <a:custClr name="Pink">
      <a:srgbClr val="FA8DDC"/>
    </a:custClr>
    <a:custClr name="Purple">
      <a:srgbClr val="D780FF"/>
    </a:custClr>
    <a:custClr name="White">
      <a:srgbClr val="FFFFFF"/>
    </a:custClr>
    <a:custClr name="White">
      <a:srgbClr val="FFFFFF"/>
    </a:custClr>
    <a:custClr name="White">
      <a:srgbClr val="FFFFFF"/>
    </a:custClr>
    <a:custClr name="Dark Blue">
      <a:srgbClr val="00126E"/>
    </a:custClr>
    <a:custClr name="Dark Aqua">
      <a:srgbClr val="00666F"/>
    </a:custClr>
    <a:custClr name="Dark Green">
      <a:srgbClr val="008800"/>
    </a:custClr>
    <a:custClr name="Dark Gold">
      <a:srgbClr val="FCA708"/>
    </a:custClr>
    <a:custClr name="Dark Coral">
      <a:srgbClr val="D43F44"/>
    </a:custClr>
    <a:custClr name="Dark Pink">
      <a:srgbClr val="DB0383"/>
    </a:custClr>
    <a:custClr name="Dark Purple">
      <a:srgbClr val="A80DF2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ACTIVE edits_JULY 15 VisID template" id="{6786F5D1-4757-F140-90A2-1887A2078D1A}" vid="{E537A740-66BA-B049-9B06-A6174F937C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11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14.xml><?xml version="1.0" encoding="utf-8"?>
<TemplafySlideFormConfiguration><![CDATA[{"formFields":[],"formDataEntries":[]}]]></TemplafySlideFormConfiguration>
</file>

<file path=customXml/item15.xml><?xml version="1.0" encoding="utf-8"?>
<TemplafySlideFormConfiguration><![CDATA[{"formFields":[],"formDataEntries":[]}]]></TemplafySlideFormConfiguration>
</file>

<file path=customXml/item16.xml><?xml version="1.0" encoding="utf-8"?>
<TemplafySlideFormConfiguration><![CDATA[{"formFields":[],"formDataEntries":[]}]]></TemplafySlideFormConfiguration>
</file>

<file path=customXml/item17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18.xml><?xml version="1.0" encoding="utf-8"?>
<TemplafySlideFormConfiguration><![CDATA[{"formFields":[],"formDataEntries":[]}]]></TemplafySlideFormConfiguration>
</file>

<file path=customXml/item19.xml><?xml version="1.0" encoding="utf-8"?>
<TemplafyTemplateConfiguration><![CDATA[{"elementsMetadata":[],"transformationConfigurations":[],"templateName":"Philips Master Template","templateDescription":"","enableDocumentContentUpdater":false,"version":"2.0"}]]></TemplafyTemplateConfiguration>
</file>

<file path=customXml/item2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20.xml><?xml version="1.0" encoding="utf-8"?>
<TemplafySlideFormConfiguration><![CDATA[{"formFields":[],"formDataEntries":[]}]]></TemplafySlideFormConfiguration>
</file>

<file path=customXml/item21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22.xml><?xml version="1.0" encoding="utf-8"?>
<TemplafySlideFormConfiguration><![CDATA[{"formFields":[],"formDataEntries":[]}]]></TemplafySlideFormConfiguration>
</file>

<file path=customXml/item23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24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25.xml><?xml version="1.0" encoding="utf-8"?>
<TemplafySlideFormConfiguration><![CDATA[{"formFields":[],"formDataEntries":[]}]]></TemplafySlideFormConfiguration>
</file>

<file path=customXml/item26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27.xml><?xml version="1.0" encoding="utf-8"?>
<TemplafySlideFormConfiguration><![CDATA[{"formFields":[],"formDataEntries":[]}]]></TemplafySlideFormConfiguration>
</file>

<file path=customXml/item28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29.xml><?xml version="1.0" encoding="utf-8"?>
<TemplafySlideFormConfiguration><![CDATA[{"formFields":[],"formDataEntries":[]}]]></TemplafySlideFormConfiguration>
</file>

<file path=customXml/item3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30.xml><?xml version="1.0" encoding="utf-8"?>
<TemplafySlideFormConfiguration><![CDATA[{"formFields":[],"formDataEntries":[]}]]></TemplafySlideFormConfiguration>
</file>

<file path=customXml/item31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32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33.xml><?xml version="1.0" encoding="utf-8"?>
<TemplafySlideFormConfiguration><![CDATA[{"formFields":[],"formDataEntries":[]}]]></TemplafySlideFormConfiguration>
</file>

<file path=customXml/item34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35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36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37.xml><?xml version="1.0" encoding="utf-8"?>
<TemplafySlideTemplateConfiguration><![CDATA[{"slideVersion":1,"isValidatorEnabled":false,"isLocked":false,"elementsMetadata":[],"slideId":"1219857522019270656","enableDocumentContentUpdater":false,"version":"2.0"}]]></TemplafySlideTemplateConfiguration>
</file>

<file path=customXml/item38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39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4.xml><?xml version="1.0" encoding="utf-8"?>
<TemplafySlideFormConfiguration><![CDATA[{"formFields":[],"formDataEntries":[]}]]></TemplafySlideFormConfiguration>
</file>

<file path=customXml/item40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1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42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43.xml><?xml version="1.0" encoding="utf-8"?>
<TemplafySlideFormConfiguration><![CDATA[{"formFields":[],"formDataEntries":[]}]]></TemplafySlideFormConfiguration>
</file>

<file path=customXml/item44.xml><?xml version="1.0" encoding="utf-8"?>
<TemplafySlideFormConfiguration><![CDATA[{"formFields":[],"formDataEntries":[]}]]></TemplafySlideFormConfiguration>
</file>

<file path=customXml/item45.xml><?xml version="1.0" encoding="utf-8"?>
<TemplafySlideFormConfiguration><![CDATA[{"formFields":[],"formDataEntries":[]}]]></TemplafySlideFormConfiguration>
</file>

<file path=customXml/item46.xml><?xml version="1.0" encoding="utf-8"?>
<TemplafySlideFormConfiguration><![CDATA[{"formFields":[],"formDataEntries":[]}]]></TemplafySlideFormConfiguration>
</file>

<file path=customXml/item47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48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49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5.xml><?xml version="1.0" encoding="utf-8"?>
<TemplafySlideFormConfiguration><![CDATA[{"formFields":[],"formDataEntries":[]}]]></TemplafySlideFormConfiguration>
</file>

<file path=customXml/item50.xml><?xml version="1.0" encoding="utf-8"?>
<TemplafySlideFormConfiguration><![CDATA[{"formFields":[],"formDataEntries":[]}]]></TemplafySlideFormConfiguration>
</file>

<file path=customXml/item51.xml><?xml version="1.0" encoding="utf-8"?>
<TemplafySlideFormConfiguration><![CDATA[{"formFields":[],"formDataEntries":[]}]]></TemplafySlideFormConfiguration>
</file>

<file path=customXml/item52.xml><?xml version="1.0" encoding="utf-8"?>
<TemplafySlideFormConfiguration><![CDATA[{"formFields":[],"formDataEntries":[]}]]></TemplafySlideFormConfiguration>
</file>

<file path=customXml/item53.xml><?xml version="1.0" encoding="utf-8"?>
<TemplafySlideFormConfiguration><![CDATA[{"formFields":[],"formDataEntries":[]}]]></TemplafySlideFormConfiguration>
</file>

<file path=customXml/item54.xml><?xml version="1.0" encoding="utf-8"?>
<TemplafySlideFormConfiguration><![CDATA[{"formFields":[],"formDataEntries":[]}]]></TemplafySlideFormConfiguration>
</file>

<file path=customXml/item55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56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57.xml><?xml version="1.0" encoding="utf-8"?>
<TemplafySlideFormConfiguration><![CDATA[{"formFields":[],"formDataEntries":[]}]]></TemplafySlideFormConfiguration>
</file>

<file path=customXml/item58.xml><?xml version="1.0" encoding="utf-8"?>
<TemplafySlideFormConfiguration><![CDATA[{"formFields":[],"formDataEntries":[]}]]></TemplafySlideFormConfiguration>
</file>

<file path=customXml/item59.xml><?xml version="1.0" encoding="utf-8"?>
<TemplafySlideFormConfiguration><![CDATA[{"formFields":[],"formDataEntries":[]}]]></TemplafySlideFormConfiguration>
</file>

<file path=customXml/item6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60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41828c4-2bb6-4a05-8369-1635bee5fe5d" xsi:nil="true"/>
  </documentManagement>
</p:properties>
</file>

<file path=customXml/item61.xml><?xml version="1.0" encoding="utf-8"?>
<TemplafySlideFormConfiguration><![CDATA[{"formFields":[],"formDataEntries":[]}]]></TemplafySlideFormConfiguration>
</file>

<file path=customXml/item62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63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64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65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66.xml><?xml version="1.0" encoding="utf-8"?>
<TemplafySlideFormConfiguration><![CDATA[{"formFields":[],"formDataEntries":[]}]]></TemplafySlideFormConfiguration>
</file>

<file path=customXml/item67.xml><?xml version="1.0" encoding="utf-8"?>
<TemplafySlideFormConfiguration><![CDATA[{"formFields":[],"formDataEntries":[]}]]></TemplafySlideFormConfiguration>
</file>

<file path=customXml/item68.xml><?xml version="1.0" encoding="utf-8"?>
<TemplafySlideFormConfiguration><![CDATA[{"formFields":[],"formDataEntries":[]}]]></TemplafySlideFormConfiguration>
</file>

<file path=customXml/item69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7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70.xml><?xml version="1.0" encoding="utf-8"?>
<TemplafySlideFormConfiguration><![CDATA[{"formFields":[],"formDataEntries":[]}]]></TemplafySlideFormConfiguration>
</file>

<file path=customXml/item71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72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73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74.xml><?xml version="1.0" encoding="utf-8"?>
<TemplafySlideFormConfiguration><![CDATA[{"formFields":[],"formDataEntries":[]}]]></TemplafySlideFormConfiguration>
</file>

<file path=customXml/item75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76.xml><?xml version="1.0" encoding="utf-8"?>
<TemplafySlideFormConfiguration><![CDATA[{"formFields":[],"formDataEntries":[]}]]></TemplafySlideFormConfiguration>
</file>

<file path=customXml/item77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78.xml><?xml version="1.0" encoding="utf-8"?>
<TemplafySlideTemplateConfiguration><![CDATA[{"slideVersion":1,"isValidatorEnabled":false,"isLocked":false,"elementsMetadata":[],"slideId":"1219857522019270661","enableDocumentContentUpdater":false,"version":"2.0"}]]></TemplafySlideTemplateConfiguration>
</file>

<file path=customXml/item79.xml><?xml version="1.0" encoding="utf-8"?>
<TemplafyFormConfiguration><![CDATA[{"formFields":[],"formDataEntries":[]}]]></TemplafyFormConfiguration>
</file>

<file path=customXml/item8.xml><?xml version="1.0" encoding="utf-8"?>
<TemplafySlideFormConfiguration><![CDATA[{"formFields":[],"formDataEntries":[]}]]></TemplafySlideFormConfiguration>
</file>

<file path=customXml/item80.xml><?xml version="1.0" encoding="utf-8"?>
<TemplafySlideFormConfiguration><![CDATA[{"formFields":[],"formDataEntries":[]}]]></TemplafySlideFormConfiguration>
</file>

<file path=customXml/item81.xml><?xml version="1.0" encoding="utf-8"?>
<TemplafySlideFormConfiguration><![CDATA[{"formFields":[],"formDataEntries":[]}]]></TemplafySlideFormConfiguration>
</file>

<file path=customXml/item82.xml><?xml version="1.0" encoding="utf-8"?>
<TemplafySlideFormConfiguration><![CDATA[{"formFields":[],"formDataEntries":[]}]]></TemplafySlideFormConfiguration>
</file>

<file path=customXml/item83.xml><?xml version="1.0" encoding="utf-8"?>
<TemplafySlideFormConfiguration><![CDATA[{"formFields":[],"formDataEntries":[]}]]></TemplafySlideFormConfiguration>
</file>

<file path=customXml/item84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85.xml><?xml version="1.0" encoding="utf-8"?>
<TemplafySlideFormConfiguration><![CDATA[{"formFields":[],"formDataEntries":[]}]]></TemplafySlideFormConfiguration>
</file>

<file path=customXml/item86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87.xml><?xml version="1.0" encoding="utf-8"?>
<TemplafySlideFormConfiguration><![CDATA[{"formFields":[],"formDataEntries":[]}]]></TemplafySlideFormConfiguration>
</file>

<file path=customXml/item88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89.xml><?xml version="1.0" encoding="utf-8"?>
<TemplafySlideFormConfiguration><![CDATA[{"formFields":[],"formDataEntries":[]}]]></TemplafySlideFormConfiguration>
</file>

<file path=customXml/item9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90.xml><?xml version="1.0" encoding="utf-8"?>
<TemplafySlideFormConfiguration><![CDATA[{"formFields":[],"formDataEntries":[]}]]></TemplafySlideFormConfiguration>
</file>

<file path=customXml/item91.xml><?xml version="1.0" encoding="utf-8"?>
<TemplafySlideFormConfiguration><![CDATA[{"formFields":[],"formDataEntries":[]}]]></TemplafySlideFormConfiguration>
</file>

<file path=customXml/item92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93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94.xml><?xml version="1.0" encoding="utf-8"?>
<TemplafySlideFormConfiguration><![CDATA[{"formFields":[],"formDataEntries":[]}]]></TemplafySlideFormConfiguration>
</file>

<file path=customXml/item95.xml><?xml version="1.0" encoding="utf-8"?>
<TemplafySlideFormConfiguration><![CDATA[{"formFields":[],"formDataEntries":[]}]]></TemplafySlideFormConfiguration>
</file>

<file path=customXml/item96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97.xml><?xml version="1.0" encoding="utf-8"?>
<TemplafySlideTemplateConfiguration><![CDATA[{"slideVersion":1,"isValidatorEnabled":false,"isLocked":false,"elementsMetadata":[],"slideId":"1219857522019270660","enableDocumentContentUpdater":false,"version":"2.0"}]]></TemplafySlideTemplateConfiguration>
</file>

<file path=customXml/item98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3355F0A886234BB5774045912E6DDF" ma:contentTypeVersion="14" ma:contentTypeDescription="Create a new document." ma:contentTypeScope="" ma:versionID="7bc74b48d96d9eeae5d8269612776b23">
  <xsd:schema xmlns:xsd="http://www.w3.org/2001/XMLSchema" xmlns:xs="http://www.w3.org/2001/XMLSchema" xmlns:p="http://schemas.microsoft.com/office/2006/metadata/properties" xmlns:ns3="941828c4-2bb6-4a05-8369-1635bee5fe5d" xmlns:ns4="3c250afa-d003-4206-b44c-2c703cd72bd7" targetNamespace="http://schemas.microsoft.com/office/2006/metadata/properties" ma:root="true" ma:fieldsID="1545e4d9095ab26734f71ef1f1009b92" ns3:_="" ns4:_="">
    <xsd:import namespace="941828c4-2bb6-4a05-8369-1635bee5fe5d"/>
    <xsd:import namespace="3c250afa-d003-4206-b44c-2c703cd72bd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1828c4-2bb6-4a05-8369-1635bee5fe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250afa-d003-4206-b44c-2c703cd72bd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9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2B715957-B246-405A-8F81-AC920739251B}">
  <ds:schemaRefs/>
</ds:datastoreItem>
</file>

<file path=customXml/itemProps10.xml><?xml version="1.0" encoding="utf-8"?>
<ds:datastoreItem xmlns:ds="http://schemas.openxmlformats.org/officeDocument/2006/customXml" ds:itemID="{EDEA15FC-17B3-40FC-822B-B4F91CBAA3A4}">
  <ds:schemaRefs/>
</ds:datastoreItem>
</file>

<file path=customXml/itemProps11.xml><?xml version="1.0" encoding="utf-8"?>
<ds:datastoreItem xmlns:ds="http://schemas.openxmlformats.org/officeDocument/2006/customXml" ds:itemID="{0FA40D88-6A62-4B3D-8BAD-FC2B409162D8}">
  <ds:schemaRefs/>
</ds:datastoreItem>
</file>

<file path=customXml/itemProps12.xml><?xml version="1.0" encoding="utf-8"?>
<ds:datastoreItem xmlns:ds="http://schemas.openxmlformats.org/officeDocument/2006/customXml" ds:itemID="{C06B5420-D23F-49D1-883E-C61F7EE2B55B}">
  <ds:schemaRefs/>
</ds:datastoreItem>
</file>

<file path=customXml/itemProps13.xml><?xml version="1.0" encoding="utf-8"?>
<ds:datastoreItem xmlns:ds="http://schemas.openxmlformats.org/officeDocument/2006/customXml" ds:itemID="{56FF6D84-F0D0-4202-8383-4680150C0EC0}">
  <ds:schemaRefs/>
</ds:datastoreItem>
</file>

<file path=customXml/itemProps14.xml><?xml version="1.0" encoding="utf-8"?>
<ds:datastoreItem xmlns:ds="http://schemas.openxmlformats.org/officeDocument/2006/customXml" ds:itemID="{08CBAD52-EC78-4BD3-B6B6-B33DD22FF6BF}">
  <ds:schemaRefs/>
</ds:datastoreItem>
</file>

<file path=customXml/itemProps15.xml><?xml version="1.0" encoding="utf-8"?>
<ds:datastoreItem xmlns:ds="http://schemas.openxmlformats.org/officeDocument/2006/customXml" ds:itemID="{6F81D160-776D-4B5B-8E29-A94838D0141A}">
  <ds:schemaRefs/>
</ds:datastoreItem>
</file>

<file path=customXml/itemProps16.xml><?xml version="1.0" encoding="utf-8"?>
<ds:datastoreItem xmlns:ds="http://schemas.openxmlformats.org/officeDocument/2006/customXml" ds:itemID="{9F51360E-0FEC-489D-9EC3-BB458393F36E}">
  <ds:schemaRefs/>
</ds:datastoreItem>
</file>

<file path=customXml/itemProps17.xml><?xml version="1.0" encoding="utf-8"?>
<ds:datastoreItem xmlns:ds="http://schemas.openxmlformats.org/officeDocument/2006/customXml" ds:itemID="{473C8F60-DFF9-4D9A-98A3-3954E2BABD4B}">
  <ds:schemaRefs/>
</ds:datastoreItem>
</file>

<file path=customXml/itemProps18.xml><?xml version="1.0" encoding="utf-8"?>
<ds:datastoreItem xmlns:ds="http://schemas.openxmlformats.org/officeDocument/2006/customXml" ds:itemID="{B5CA70D0-1B94-4BFA-966C-7FF0CBBB2BDB}">
  <ds:schemaRefs/>
</ds:datastoreItem>
</file>

<file path=customXml/itemProps19.xml><?xml version="1.0" encoding="utf-8"?>
<ds:datastoreItem xmlns:ds="http://schemas.openxmlformats.org/officeDocument/2006/customXml" ds:itemID="{BFBCB3F7-860C-40CC-8532-A042390E68D6}">
  <ds:schemaRefs/>
</ds:datastoreItem>
</file>

<file path=customXml/itemProps2.xml><?xml version="1.0" encoding="utf-8"?>
<ds:datastoreItem xmlns:ds="http://schemas.openxmlformats.org/officeDocument/2006/customXml" ds:itemID="{DA7DD992-DA02-4905-A94A-A76CFC59D989}">
  <ds:schemaRefs/>
</ds:datastoreItem>
</file>

<file path=customXml/itemProps20.xml><?xml version="1.0" encoding="utf-8"?>
<ds:datastoreItem xmlns:ds="http://schemas.openxmlformats.org/officeDocument/2006/customXml" ds:itemID="{71EEB487-3A98-4BB3-9C32-E1BF7CB2B049}">
  <ds:schemaRefs/>
</ds:datastoreItem>
</file>

<file path=customXml/itemProps21.xml><?xml version="1.0" encoding="utf-8"?>
<ds:datastoreItem xmlns:ds="http://schemas.openxmlformats.org/officeDocument/2006/customXml" ds:itemID="{AFD5E8B5-68FA-41E3-95EA-17E7C9D5ABC9}">
  <ds:schemaRefs/>
</ds:datastoreItem>
</file>

<file path=customXml/itemProps22.xml><?xml version="1.0" encoding="utf-8"?>
<ds:datastoreItem xmlns:ds="http://schemas.openxmlformats.org/officeDocument/2006/customXml" ds:itemID="{45CD25BC-D044-46AD-814E-ED96AC85D25A}">
  <ds:schemaRefs/>
</ds:datastoreItem>
</file>

<file path=customXml/itemProps23.xml><?xml version="1.0" encoding="utf-8"?>
<ds:datastoreItem xmlns:ds="http://schemas.openxmlformats.org/officeDocument/2006/customXml" ds:itemID="{43B0C9DB-BF53-4D62-A0F4-48B522E5FCBB}">
  <ds:schemaRefs/>
</ds:datastoreItem>
</file>

<file path=customXml/itemProps24.xml><?xml version="1.0" encoding="utf-8"?>
<ds:datastoreItem xmlns:ds="http://schemas.openxmlformats.org/officeDocument/2006/customXml" ds:itemID="{E13B8F3E-2BB5-4E65-B905-FDFB440A7FD7}">
  <ds:schemaRefs/>
</ds:datastoreItem>
</file>

<file path=customXml/itemProps25.xml><?xml version="1.0" encoding="utf-8"?>
<ds:datastoreItem xmlns:ds="http://schemas.openxmlformats.org/officeDocument/2006/customXml" ds:itemID="{A126B14F-3DFC-48F9-A860-F3659B164DAB}">
  <ds:schemaRefs/>
</ds:datastoreItem>
</file>

<file path=customXml/itemProps26.xml><?xml version="1.0" encoding="utf-8"?>
<ds:datastoreItem xmlns:ds="http://schemas.openxmlformats.org/officeDocument/2006/customXml" ds:itemID="{465B2141-B23D-4781-82D8-99F0A0549664}">
  <ds:schemaRefs/>
</ds:datastoreItem>
</file>

<file path=customXml/itemProps27.xml><?xml version="1.0" encoding="utf-8"?>
<ds:datastoreItem xmlns:ds="http://schemas.openxmlformats.org/officeDocument/2006/customXml" ds:itemID="{381C0AC8-F43C-40F2-9079-8C1A51EA4A3D}">
  <ds:schemaRefs/>
</ds:datastoreItem>
</file>

<file path=customXml/itemProps28.xml><?xml version="1.0" encoding="utf-8"?>
<ds:datastoreItem xmlns:ds="http://schemas.openxmlformats.org/officeDocument/2006/customXml" ds:itemID="{0EFAF06C-6381-414F-ACEC-CEE1F3060E52}">
  <ds:schemaRefs/>
</ds:datastoreItem>
</file>

<file path=customXml/itemProps29.xml><?xml version="1.0" encoding="utf-8"?>
<ds:datastoreItem xmlns:ds="http://schemas.openxmlformats.org/officeDocument/2006/customXml" ds:itemID="{70934037-94AB-4315-ACA8-184EC2954D8C}">
  <ds:schemaRefs/>
</ds:datastoreItem>
</file>

<file path=customXml/itemProps3.xml><?xml version="1.0" encoding="utf-8"?>
<ds:datastoreItem xmlns:ds="http://schemas.openxmlformats.org/officeDocument/2006/customXml" ds:itemID="{7DACE762-62E8-4637-8787-7076522E7786}">
  <ds:schemaRefs/>
</ds:datastoreItem>
</file>

<file path=customXml/itemProps30.xml><?xml version="1.0" encoding="utf-8"?>
<ds:datastoreItem xmlns:ds="http://schemas.openxmlformats.org/officeDocument/2006/customXml" ds:itemID="{BCB7D755-7CFB-46CD-857B-FD8AE3CCEF90}">
  <ds:schemaRefs/>
</ds:datastoreItem>
</file>

<file path=customXml/itemProps31.xml><?xml version="1.0" encoding="utf-8"?>
<ds:datastoreItem xmlns:ds="http://schemas.openxmlformats.org/officeDocument/2006/customXml" ds:itemID="{64E08669-5AC5-4113-97F1-2E5834E2A41A}">
  <ds:schemaRefs/>
</ds:datastoreItem>
</file>

<file path=customXml/itemProps32.xml><?xml version="1.0" encoding="utf-8"?>
<ds:datastoreItem xmlns:ds="http://schemas.openxmlformats.org/officeDocument/2006/customXml" ds:itemID="{DCB59F80-5C9F-4E85-9E7B-41B62518E777}">
  <ds:schemaRefs/>
</ds:datastoreItem>
</file>

<file path=customXml/itemProps33.xml><?xml version="1.0" encoding="utf-8"?>
<ds:datastoreItem xmlns:ds="http://schemas.openxmlformats.org/officeDocument/2006/customXml" ds:itemID="{9B7A3B9B-CDAC-4490-B6CD-8E8AEFD79617}">
  <ds:schemaRefs/>
</ds:datastoreItem>
</file>

<file path=customXml/itemProps34.xml><?xml version="1.0" encoding="utf-8"?>
<ds:datastoreItem xmlns:ds="http://schemas.openxmlformats.org/officeDocument/2006/customXml" ds:itemID="{F085F05B-5313-4A25-B5C2-F47E0A7DFB50}">
  <ds:schemaRefs/>
</ds:datastoreItem>
</file>

<file path=customXml/itemProps35.xml><?xml version="1.0" encoding="utf-8"?>
<ds:datastoreItem xmlns:ds="http://schemas.openxmlformats.org/officeDocument/2006/customXml" ds:itemID="{CA7B388F-DB6D-477B-A113-4FB31C8E6604}">
  <ds:schemaRefs/>
</ds:datastoreItem>
</file>

<file path=customXml/itemProps36.xml><?xml version="1.0" encoding="utf-8"?>
<ds:datastoreItem xmlns:ds="http://schemas.openxmlformats.org/officeDocument/2006/customXml" ds:itemID="{436022FA-580A-4516-B03C-03A39DA0CFCA}">
  <ds:schemaRefs/>
</ds:datastoreItem>
</file>

<file path=customXml/itemProps37.xml><?xml version="1.0" encoding="utf-8"?>
<ds:datastoreItem xmlns:ds="http://schemas.openxmlformats.org/officeDocument/2006/customXml" ds:itemID="{12862C41-9AA5-4054-B274-571189BF0734}">
  <ds:schemaRefs/>
</ds:datastoreItem>
</file>

<file path=customXml/itemProps38.xml><?xml version="1.0" encoding="utf-8"?>
<ds:datastoreItem xmlns:ds="http://schemas.openxmlformats.org/officeDocument/2006/customXml" ds:itemID="{77C0F750-39C8-41ED-820C-F9BB5DD818C4}">
  <ds:schemaRefs/>
</ds:datastoreItem>
</file>

<file path=customXml/itemProps39.xml><?xml version="1.0" encoding="utf-8"?>
<ds:datastoreItem xmlns:ds="http://schemas.openxmlformats.org/officeDocument/2006/customXml" ds:itemID="{E43AE835-B7F1-480B-AF80-65193AB0A9CA}">
  <ds:schemaRefs/>
</ds:datastoreItem>
</file>

<file path=customXml/itemProps4.xml><?xml version="1.0" encoding="utf-8"?>
<ds:datastoreItem xmlns:ds="http://schemas.openxmlformats.org/officeDocument/2006/customXml" ds:itemID="{31B6060D-BA14-47E1-80D9-9B5BB02501F9}">
  <ds:schemaRefs/>
</ds:datastoreItem>
</file>

<file path=customXml/itemProps40.xml><?xml version="1.0" encoding="utf-8"?>
<ds:datastoreItem xmlns:ds="http://schemas.openxmlformats.org/officeDocument/2006/customXml" ds:itemID="{165B7D70-AE35-4FDE-B04A-17F5B4A4AF4E}">
  <ds:schemaRefs>
    <ds:schemaRef ds:uri="http://schemas.microsoft.com/sharepoint/v3/contenttype/forms"/>
  </ds:schemaRefs>
</ds:datastoreItem>
</file>

<file path=customXml/itemProps41.xml><?xml version="1.0" encoding="utf-8"?>
<ds:datastoreItem xmlns:ds="http://schemas.openxmlformats.org/officeDocument/2006/customXml" ds:itemID="{B752B982-A485-493D-89A5-6C42F10782B6}">
  <ds:schemaRefs/>
</ds:datastoreItem>
</file>

<file path=customXml/itemProps42.xml><?xml version="1.0" encoding="utf-8"?>
<ds:datastoreItem xmlns:ds="http://schemas.openxmlformats.org/officeDocument/2006/customXml" ds:itemID="{E3D5C885-0D15-4244-9FB2-BEE8F02DD3C0}">
  <ds:schemaRefs/>
</ds:datastoreItem>
</file>

<file path=customXml/itemProps43.xml><?xml version="1.0" encoding="utf-8"?>
<ds:datastoreItem xmlns:ds="http://schemas.openxmlformats.org/officeDocument/2006/customXml" ds:itemID="{AE55732A-A1AE-4F8A-BEB9-AF83F9754CA7}">
  <ds:schemaRefs/>
</ds:datastoreItem>
</file>

<file path=customXml/itemProps44.xml><?xml version="1.0" encoding="utf-8"?>
<ds:datastoreItem xmlns:ds="http://schemas.openxmlformats.org/officeDocument/2006/customXml" ds:itemID="{75043DE9-76F3-4B80-94D5-8E89ADFE8C16}">
  <ds:schemaRefs/>
</ds:datastoreItem>
</file>

<file path=customXml/itemProps45.xml><?xml version="1.0" encoding="utf-8"?>
<ds:datastoreItem xmlns:ds="http://schemas.openxmlformats.org/officeDocument/2006/customXml" ds:itemID="{8344DAE3-44CF-4D5A-8070-02E66D96374D}">
  <ds:schemaRefs/>
</ds:datastoreItem>
</file>

<file path=customXml/itemProps46.xml><?xml version="1.0" encoding="utf-8"?>
<ds:datastoreItem xmlns:ds="http://schemas.openxmlformats.org/officeDocument/2006/customXml" ds:itemID="{2872027F-30CB-4AA2-9FFC-14A823E95ED4}">
  <ds:schemaRefs/>
</ds:datastoreItem>
</file>

<file path=customXml/itemProps47.xml><?xml version="1.0" encoding="utf-8"?>
<ds:datastoreItem xmlns:ds="http://schemas.openxmlformats.org/officeDocument/2006/customXml" ds:itemID="{39AF2495-6ED8-4926-A388-0B02D3FEF983}">
  <ds:schemaRefs/>
</ds:datastoreItem>
</file>

<file path=customXml/itemProps48.xml><?xml version="1.0" encoding="utf-8"?>
<ds:datastoreItem xmlns:ds="http://schemas.openxmlformats.org/officeDocument/2006/customXml" ds:itemID="{40BFAF76-A661-48F0-9FCE-03CECBF17E36}">
  <ds:schemaRefs/>
</ds:datastoreItem>
</file>

<file path=customXml/itemProps49.xml><?xml version="1.0" encoding="utf-8"?>
<ds:datastoreItem xmlns:ds="http://schemas.openxmlformats.org/officeDocument/2006/customXml" ds:itemID="{76990199-6EED-437F-B7BE-10D392356A72}">
  <ds:schemaRefs/>
</ds:datastoreItem>
</file>

<file path=customXml/itemProps5.xml><?xml version="1.0" encoding="utf-8"?>
<ds:datastoreItem xmlns:ds="http://schemas.openxmlformats.org/officeDocument/2006/customXml" ds:itemID="{F2673893-9C04-4438-82B8-B825400FE8E2}">
  <ds:schemaRefs/>
</ds:datastoreItem>
</file>

<file path=customXml/itemProps50.xml><?xml version="1.0" encoding="utf-8"?>
<ds:datastoreItem xmlns:ds="http://schemas.openxmlformats.org/officeDocument/2006/customXml" ds:itemID="{E69BD978-E4FF-4EAD-9DAD-6A6FB4A16C9E}">
  <ds:schemaRefs/>
</ds:datastoreItem>
</file>

<file path=customXml/itemProps51.xml><?xml version="1.0" encoding="utf-8"?>
<ds:datastoreItem xmlns:ds="http://schemas.openxmlformats.org/officeDocument/2006/customXml" ds:itemID="{06E5D1D1-D88D-4CC6-9B95-5772CCD2385C}">
  <ds:schemaRefs/>
</ds:datastoreItem>
</file>

<file path=customXml/itemProps52.xml><?xml version="1.0" encoding="utf-8"?>
<ds:datastoreItem xmlns:ds="http://schemas.openxmlformats.org/officeDocument/2006/customXml" ds:itemID="{ECD4E511-68E5-43C0-A344-111231AEE1EB}">
  <ds:schemaRefs/>
</ds:datastoreItem>
</file>

<file path=customXml/itemProps53.xml><?xml version="1.0" encoding="utf-8"?>
<ds:datastoreItem xmlns:ds="http://schemas.openxmlformats.org/officeDocument/2006/customXml" ds:itemID="{6CE6318D-08AA-43DF-ACD0-0AD85438C438}">
  <ds:schemaRefs/>
</ds:datastoreItem>
</file>

<file path=customXml/itemProps54.xml><?xml version="1.0" encoding="utf-8"?>
<ds:datastoreItem xmlns:ds="http://schemas.openxmlformats.org/officeDocument/2006/customXml" ds:itemID="{8841D775-699A-459C-87DE-9F7B8300FB89}">
  <ds:schemaRefs/>
</ds:datastoreItem>
</file>

<file path=customXml/itemProps55.xml><?xml version="1.0" encoding="utf-8"?>
<ds:datastoreItem xmlns:ds="http://schemas.openxmlformats.org/officeDocument/2006/customXml" ds:itemID="{B2E38FC4-1533-4A92-B582-8C6E853F1307}">
  <ds:schemaRefs/>
</ds:datastoreItem>
</file>

<file path=customXml/itemProps56.xml><?xml version="1.0" encoding="utf-8"?>
<ds:datastoreItem xmlns:ds="http://schemas.openxmlformats.org/officeDocument/2006/customXml" ds:itemID="{00C2EB24-77B5-4297-8D9A-18E0E8C7E03D}">
  <ds:schemaRefs/>
</ds:datastoreItem>
</file>

<file path=customXml/itemProps57.xml><?xml version="1.0" encoding="utf-8"?>
<ds:datastoreItem xmlns:ds="http://schemas.openxmlformats.org/officeDocument/2006/customXml" ds:itemID="{679E1CB7-1AD8-423F-9430-D5A74F99103B}">
  <ds:schemaRefs/>
</ds:datastoreItem>
</file>

<file path=customXml/itemProps58.xml><?xml version="1.0" encoding="utf-8"?>
<ds:datastoreItem xmlns:ds="http://schemas.openxmlformats.org/officeDocument/2006/customXml" ds:itemID="{D6432328-6122-4B88-9C87-968FACE8ABEE}">
  <ds:schemaRefs/>
</ds:datastoreItem>
</file>

<file path=customXml/itemProps59.xml><?xml version="1.0" encoding="utf-8"?>
<ds:datastoreItem xmlns:ds="http://schemas.openxmlformats.org/officeDocument/2006/customXml" ds:itemID="{A6B36AB5-24CA-4029-9FB5-25F24ED71B7F}">
  <ds:schemaRefs/>
</ds:datastoreItem>
</file>

<file path=customXml/itemProps6.xml><?xml version="1.0" encoding="utf-8"?>
<ds:datastoreItem xmlns:ds="http://schemas.openxmlformats.org/officeDocument/2006/customXml" ds:itemID="{08B1E030-6469-4EBB-A711-5EF68B5937B6}">
  <ds:schemaRefs/>
</ds:datastoreItem>
</file>

<file path=customXml/itemProps60.xml><?xml version="1.0" encoding="utf-8"?>
<ds:datastoreItem xmlns:ds="http://schemas.openxmlformats.org/officeDocument/2006/customXml" ds:itemID="{A399EF3E-6650-4919-B9CF-6C6292031E45}">
  <ds:schemaRefs>
    <ds:schemaRef ds:uri="http://schemas.openxmlformats.org/package/2006/metadata/core-properties"/>
    <ds:schemaRef ds:uri="http://purl.org/dc/terms/"/>
    <ds:schemaRef ds:uri="941828c4-2bb6-4a05-8369-1635bee5fe5d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3c250afa-d003-4206-b44c-2c703cd72bd7"/>
    <ds:schemaRef ds:uri="http://schemas.microsoft.com/office/2006/metadata/properties"/>
  </ds:schemaRefs>
</ds:datastoreItem>
</file>

<file path=customXml/itemProps61.xml><?xml version="1.0" encoding="utf-8"?>
<ds:datastoreItem xmlns:ds="http://schemas.openxmlformats.org/officeDocument/2006/customXml" ds:itemID="{25060E33-840E-48CE-9650-FE9FA3D96631}">
  <ds:schemaRefs/>
</ds:datastoreItem>
</file>

<file path=customXml/itemProps62.xml><?xml version="1.0" encoding="utf-8"?>
<ds:datastoreItem xmlns:ds="http://schemas.openxmlformats.org/officeDocument/2006/customXml" ds:itemID="{41CA2F0B-BE21-447E-998D-CC450A5A8AB0}">
  <ds:schemaRefs/>
</ds:datastoreItem>
</file>

<file path=customXml/itemProps63.xml><?xml version="1.0" encoding="utf-8"?>
<ds:datastoreItem xmlns:ds="http://schemas.openxmlformats.org/officeDocument/2006/customXml" ds:itemID="{4CDE822A-A75F-425A-8B31-0B97265E5A13}">
  <ds:schemaRefs/>
</ds:datastoreItem>
</file>

<file path=customXml/itemProps64.xml><?xml version="1.0" encoding="utf-8"?>
<ds:datastoreItem xmlns:ds="http://schemas.openxmlformats.org/officeDocument/2006/customXml" ds:itemID="{387517B4-01F1-4D49-BF2A-D9E7E060B0C1}">
  <ds:schemaRefs/>
</ds:datastoreItem>
</file>

<file path=customXml/itemProps65.xml><?xml version="1.0" encoding="utf-8"?>
<ds:datastoreItem xmlns:ds="http://schemas.openxmlformats.org/officeDocument/2006/customXml" ds:itemID="{21915D95-DCF9-4123-A8CF-4CB7F7FDD3EC}">
  <ds:schemaRefs/>
</ds:datastoreItem>
</file>

<file path=customXml/itemProps66.xml><?xml version="1.0" encoding="utf-8"?>
<ds:datastoreItem xmlns:ds="http://schemas.openxmlformats.org/officeDocument/2006/customXml" ds:itemID="{9325EF92-2206-4218-9C60-625955022AB8}">
  <ds:schemaRefs/>
</ds:datastoreItem>
</file>

<file path=customXml/itemProps67.xml><?xml version="1.0" encoding="utf-8"?>
<ds:datastoreItem xmlns:ds="http://schemas.openxmlformats.org/officeDocument/2006/customXml" ds:itemID="{C7EC23B5-DA59-4C39-A342-1521B8CD6BF4}">
  <ds:schemaRefs/>
</ds:datastoreItem>
</file>

<file path=customXml/itemProps68.xml><?xml version="1.0" encoding="utf-8"?>
<ds:datastoreItem xmlns:ds="http://schemas.openxmlformats.org/officeDocument/2006/customXml" ds:itemID="{55D88343-2A15-4558-9326-3AA82B4860BD}">
  <ds:schemaRefs/>
</ds:datastoreItem>
</file>

<file path=customXml/itemProps69.xml><?xml version="1.0" encoding="utf-8"?>
<ds:datastoreItem xmlns:ds="http://schemas.openxmlformats.org/officeDocument/2006/customXml" ds:itemID="{738432C4-AE35-4D15-8BD4-67AB29D9D04B}">
  <ds:schemaRefs/>
</ds:datastoreItem>
</file>

<file path=customXml/itemProps7.xml><?xml version="1.0" encoding="utf-8"?>
<ds:datastoreItem xmlns:ds="http://schemas.openxmlformats.org/officeDocument/2006/customXml" ds:itemID="{96537A3D-3300-471B-8425-BBCF652981CE}">
  <ds:schemaRefs/>
</ds:datastoreItem>
</file>

<file path=customXml/itemProps70.xml><?xml version="1.0" encoding="utf-8"?>
<ds:datastoreItem xmlns:ds="http://schemas.openxmlformats.org/officeDocument/2006/customXml" ds:itemID="{DFA282F6-91F5-4980-A6D4-1F62A424638A}">
  <ds:schemaRefs/>
</ds:datastoreItem>
</file>

<file path=customXml/itemProps71.xml><?xml version="1.0" encoding="utf-8"?>
<ds:datastoreItem xmlns:ds="http://schemas.openxmlformats.org/officeDocument/2006/customXml" ds:itemID="{BCE0BD0C-0471-41EF-B711-9E2D78A38A09}">
  <ds:schemaRefs/>
</ds:datastoreItem>
</file>

<file path=customXml/itemProps72.xml><?xml version="1.0" encoding="utf-8"?>
<ds:datastoreItem xmlns:ds="http://schemas.openxmlformats.org/officeDocument/2006/customXml" ds:itemID="{5B675B49-2C40-412C-A1FC-C36210C25D20}">
  <ds:schemaRefs/>
</ds:datastoreItem>
</file>

<file path=customXml/itemProps73.xml><?xml version="1.0" encoding="utf-8"?>
<ds:datastoreItem xmlns:ds="http://schemas.openxmlformats.org/officeDocument/2006/customXml" ds:itemID="{F25076FC-86EF-449D-92CA-4FE5D0AB9E92}">
  <ds:schemaRefs/>
</ds:datastoreItem>
</file>

<file path=customXml/itemProps74.xml><?xml version="1.0" encoding="utf-8"?>
<ds:datastoreItem xmlns:ds="http://schemas.openxmlformats.org/officeDocument/2006/customXml" ds:itemID="{23AFB3F6-AA4A-4DF0-B56C-DD75979A710A}">
  <ds:schemaRefs/>
</ds:datastoreItem>
</file>

<file path=customXml/itemProps75.xml><?xml version="1.0" encoding="utf-8"?>
<ds:datastoreItem xmlns:ds="http://schemas.openxmlformats.org/officeDocument/2006/customXml" ds:itemID="{400604A3-EB32-4FA7-BA4E-826F0C5EB260}">
  <ds:schemaRefs/>
</ds:datastoreItem>
</file>

<file path=customXml/itemProps76.xml><?xml version="1.0" encoding="utf-8"?>
<ds:datastoreItem xmlns:ds="http://schemas.openxmlformats.org/officeDocument/2006/customXml" ds:itemID="{720A702F-0C79-42EC-A6E5-A4779F5190AA}">
  <ds:schemaRefs/>
</ds:datastoreItem>
</file>

<file path=customXml/itemProps77.xml><?xml version="1.0" encoding="utf-8"?>
<ds:datastoreItem xmlns:ds="http://schemas.openxmlformats.org/officeDocument/2006/customXml" ds:itemID="{7F9ECCB6-733E-47B9-BCF9-6A1B9F9AB595}">
  <ds:schemaRefs/>
</ds:datastoreItem>
</file>

<file path=customXml/itemProps78.xml><?xml version="1.0" encoding="utf-8"?>
<ds:datastoreItem xmlns:ds="http://schemas.openxmlformats.org/officeDocument/2006/customXml" ds:itemID="{91AB6EA3-3FA0-48D1-A667-58CAAF3B0157}">
  <ds:schemaRefs/>
</ds:datastoreItem>
</file>

<file path=customXml/itemProps79.xml><?xml version="1.0" encoding="utf-8"?>
<ds:datastoreItem xmlns:ds="http://schemas.openxmlformats.org/officeDocument/2006/customXml" ds:itemID="{758FF650-907C-428F-AD7B-6BA9D849A6CB}">
  <ds:schemaRefs/>
</ds:datastoreItem>
</file>

<file path=customXml/itemProps8.xml><?xml version="1.0" encoding="utf-8"?>
<ds:datastoreItem xmlns:ds="http://schemas.openxmlformats.org/officeDocument/2006/customXml" ds:itemID="{8B057B07-C367-44B6-A866-0439CBAC8467}">
  <ds:schemaRefs/>
</ds:datastoreItem>
</file>

<file path=customXml/itemProps80.xml><?xml version="1.0" encoding="utf-8"?>
<ds:datastoreItem xmlns:ds="http://schemas.openxmlformats.org/officeDocument/2006/customXml" ds:itemID="{6BF8525C-62B9-4321-91B7-FFEFD4A5025A}">
  <ds:schemaRefs/>
</ds:datastoreItem>
</file>

<file path=customXml/itemProps81.xml><?xml version="1.0" encoding="utf-8"?>
<ds:datastoreItem xmlns:ds="http://schemas.openxmlformats.org/officeDocument/2006/customXml" ds:itemID="{DF977017-B6C1-4037-9A22-5135F84AFDED}">
  <ds:schemaRefs/>
</ds:datastoreItem>
</file>

<file path=customXml/itemProps82.xml><?xml version="1.0" encoding="utf-8"?>
<ds:datastoreItem xmlns:ds="http://schemas.openxmlformats.org/officeDocument/2006/customXml" ds:itemID="{88076D5B-30ED-45AE-AAC1-298F964795F0}">
  <ds:schemaRefs/>
</ds:datastoreItem>
</file>

<file path=customXml/itemProps83.xml><?xml version="1.0" encoding="utf-8"?>
<ds:datastoreItem xmlns:ds="http://schemas.openxmlformats.org/officeDocument/2006/customXml" ds:itemID="{C0602251-9827-45BF-8FC8-B110239BFB8B}">
  <ds:schemaRefs/>
</ds:datastoreItem>
</file>

<file path=customXml/itemProps84.xml><?xml version="1.0" encoding="utf-8"?>
<ds:datastoreItem xmlns:ds="http://schemas.openxmlformats.org/officeDocument/2006/customXml" ds:itemID="{D5DAA4EB-1E9E-40F9-93B7-2E2C84376046}">
  <ds:schemaRefs/>
</ds:datastoreItem>
</file>

<file path=customXml/itemProps85.xml><?xml version="1.0" encoding="utf-8"?>
<ds:datastoreItem xmlns:ds="http://schemas.openxmlformats.org/officeDocument/2006/customXml" ds:itemID="{874E2DFC-8EC0-463D-9DFF-307FC41585ED}">
  <ds:schemaRefs/>
</ds:datastoreItem>
</file>

<file path=customXml/itemProps86.xml><?xml version="1.0" encoding="utf-8"?>
<ds:datastoreItem xmlns:ds="http://schemas.openxmlformats.org/officeDocument/2006/customXml" ds:itemID="{F601A804-0535-41F7-B808-A27D5044F279}">
  <ds:schemaRefs/>
</ds:datastoreItem>
</file>

<file path=customXml/itemProps87.xml><?xml version="1.0" encoding="utf-8"?>
<ds:datastoreItem xmlns:ds="http://schemas.openxmlformats.org/officeDocument/2006/customXml" ds:itemID="{7FA837C2-3807-4ABB-ACA0-CFB76FCE966C}">
  <ds:schemaRefs/>
</ds:datastoreItem>
</file>

<file path=customXml/itemProps88.xml><?xml version="1.0" encoding="utf-8"?>
<ds:datastoreItem xmlns:ds="http://schemas.openxmlformats.org/officeDocument/2006/customXml" ds:itemID="{FA596EE7-85EE-4C2C-B431-4363F842C553}">
  <ds:schemaRefs/>
</ds:datastoreItem>
</file>

<file path=customXml/itemProps89.xml><?xml version="1.0" encoding="utf-8"?>
<ds:datastoreItem xmlns:ds="http://schemas.openxmlformats.org/officeDocument/2006/customXml" ds:itemID="{4D968996-15A4-42B5-B199-6E9A91EAF8FC}">
  <ds:schemaRefs/>
</ds:datastoreItem>
</file>

<file path=customXml/itemProps9.xml><?xml version="1.0" encoding="utf-8"?>
<ds:datastoreItem xmlns:ds="http://schemas.openxmlformats.org/officeDocument/2006/customXml" ds:itemID="{A81F54BA-27C6-4BF6-B7D4-2EAF2A63BA94}">
  <ds:schemaRefs/>
</ds:datastoreItem>
</file>

<file path=customXml/itemProps90.xml><?xml version="1.0" encoding="utf-8"?>
<ds:datastoreItem xmlns:ds="http://schemas.openxmlformats.org/officeDocument/2006/customXml" ds:itemID="{2EE81ACB-0BBD-4FF8-A299-10C12A915686}">
  <ds:schemaRefs/>
</ds:datastoreItem>
</file>

<file path=customXml/itemProps91.xml><?xml version="1.0" encoding="utf-8"?>
<ds:datastoreItem xmlns:ds="http://schemas.openxmlformats.org/officeDocument/2006/customXml" ds:itemID="{D1A3308A-17FC-4A50-B76F-D3DE78554298}">
  <ds:schemaRefs/>
</ds:datastoreItem>
</file>

<file path=customXml/itemProps92.xml><?xml version="1.0" encoding="utf-8"?>
<ds:datastoreItem xmlns:ds="http://schemas.openxmlformats.org/officeDocument/2006/customXml" ds:itemID="{CD4F3482-793E-4C95-B1EC-6224FDD8DB5B}">
  <ds:schemaRefs/>
</ds:datastoreItem>
</file>

<file path=customXml/itemProps93.xml><?xml version="1.0" encoding="utf-8"?>
<ds:datastoreItem xmlns:ds="http://schemas.openxmlformats.org/officeDocument/2006/customXml" ds:itemID="{DE9D7D6C-1CFE-45D4-B8E0-40E1654F2E72}">
  <ds:schemaRefs/>
</ds:datastoreItem>
</file>

<file path=customXml/itemProps94.xml><?xml version="1.0" encoding="utf-8"?>
<ds:datastoreItem xmlns:ds="http://schemas.openxmlformats.org/officeDocument/2006/customXml" ds:itemID="{A98F6881-12FD-4695-BA9A-DE464329E304}">
  <ds:schemaRefs/>
</ds:datastoreItem>
</file>

<file path=customXml/itemProps95.xml><?xml version="1.0" encoding="utf-8"?>
<ds:datastoreItem xmlns:ds="http://schemas.openxmlformats.org/officeDocument/2006/customXml" ds:itemID="{AC6256BA-2D33-47D8-B770-5E81A14D0DEF}">
  <ds:schemaRefs/>
</ds:datastoreItem>
</file>

<file path=customXml/itemProps96.xml><?xml version="1.0" encoding="utf-8"?>
<ds:datastoreItem xmlns:ds="http://schemas.openxmlformats.org/officeDocument/2006/customXml" ds:itemID="{B175187F-A9B6-40CE-BBBA-387449B48F52}">
  <ds:schemaRefs/>
</ds:datastoreItem>
</file>

<file path=customXml/itemProps97.xml><?xml version="1.0" encoding="utf-8"?>
<ds:datastoreItem xmlns:ds="http://schemas.openxmlformats.org/officeDocument/2006/customXml" ds:itemID="{F9FC9A4B-19A6-48DB-9A63-C345D82B0EFA}">
  <ds:schemaRefs/>
</ds:datastoreItem>
</file>

<file path=customXml/itemProps98.xml><?xml version="1.0" encoding="utf-8"?>
<ds:datastoreItem xmlns:ds="http://schemas.openxmlformats.org/officeDocument/2006/customXml" ds:itemID="{CAD61B22-77EC-45F3-B1FF-A77DBB6A87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1828c4-2bb6-4a05-8369-1635bee5fe5d"/>
    <ds:schemaRef ds:uri="3c250afa-d003-4206-b44c-2c703cd72b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99.xml><?xml version="1.0" encoding="utf-8"?>
<ds:datastoreItem xmlns:ds="http://schemas.openxmlformats.org/officeDocument/2006/customXml" ds:itemID="{969A1890-2B6D-4D57-AC1B-1C9411D26FF0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5427</TotalTime>
  <Words>4960</Words>
  <Application>Microsoft Office PowerPoint</Application>
  <PresentationFormat>On-screen Show (16:9)</PresentationFormat>
  <Paragraphs>727</Paragraphs>
  <Slides>47</Slides>
  <Notes>46</Notes>
  <HiddenSlides>3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Wingdings</vt:lpstr>
      <vt:lpstr>Slide Master Only: November 2024</vt:lpstr>
      <vt:lpstr>think-cell Slide</vt:lpstr>
      <vt:lpstr>Presentation cover slide example: Vertical white logo on blue background</vt:lpstr>
      <vt:lpstr>Agenda</vt:lpstr>
      <vt:lpstr>Introduction</vt:lpstr>
      <vt:lpstr>Introduction - Thesis Objectives</vt:lpstr>
      <vt:lpstr>Literature Review</vt:lpstr>
      <vt:lpstr>Literature Review – Summary &amp; Insights</vt:lpstr>
      <vt:lpstr>Research Questions &amp; Methodology</vt:lpstr>
      <vt:lpstr>Requirements Analysis - Workflow Analysis</vt:lpstr>
      <vt:lpstr>Requirements Analysis - Workflow Analysis</vt:lpstr>
      <vt:lpstr>Requirements Analysis</vt:lpstr>
      <vt:lpstr>Final Requirements - System Qualities</vt:lpstr>
      <vt:lpstr>System Architecture Overview</vt:lpstr>
      <vt:lpstr>Design Core Ideas</vt:lpstr>
      <vt:lpstr>Components Descriptions &amp; Responsibilities</vt:lpstr>
      <vt:lpstr>System Behavior - Workflow Reconfiguration</vt:lpstr>
      <vt:lpstr>System Behavior</vt:lpstr>
      <vt:lpstr>System Behavior – Adaptation to environment</vt:lpstr>
      <vt:lpstr>System Behavior</vt:lpstr>
      <vt:lpstr>Deployment Flexibility &amp; adaptability</vt:lpstr>
      <vt:lpstr>Requirements Alignment &amp; Trade offs</vt:lpstr>
      <vt:lpstr>Proof of Concept</vt:lpstr>
      <vt:lpstr>Proof of Concept - Video</vt:lpstr>
      <vt:lpstr>Proof of Concept - Video</vt:lpstr>
      <vt:lpstr>Proof of Concept - Resilience</vt:lpstr>
      <vt:lpstr>Proof of Concept - Resilience</vt:lpstr>
      <vt:lpstr>Evaluation &amp; Results</vt:lpstr>
      <vt:lpstr>Results per Quality</vt:lpstr>
      <vt:lpstr>Boundaries &amp; Future Extensions</vt:lpstr>
      <vt:lpstr>Research Questions Answers (1) </vt:lpstr>
      <vt:lpstr>Research Questions Answers (2) </vt:lpstr>
      <vt:lpstr>Research Questions Answers </vt:lpstr>
      <vt:lpstr>Main Contributions</vt:lpstr>
      <vt:lpstr>PowerPoint Presentation</vt:lpstr>
      <vt:lpstr>Backup Slides - Discussion</vt:lpstr>
      <vt:lpstr>Backup Slides – Automated task execution</vt:lpstr>
      <vt:lpstr>Backup Slides - System Behavior – Full Example</vt:lpstr>
      <vt:lpstr>Backup Slides - Design Alternatives</vt:lpstr>
      <vt:lpstr>Backup Slides - Self Adaptive Adaptor – High level Idea</vt:lpstr>
      <vt:lpstr>Change Scenarios Examples</vt:lpstr>
      <vt:lpstr>Backup Slides -  Proof of concept</vt:lpstr>
      <vt:lpstr>Backup Slides - Proof of concept</vt:lpstr>
      <vt:lpstr>Backup Slides -  Change Scenarios Examples Proof of concept</vt:lpstr>
      <vt:lpstr>Backup Slides -  Change Scenarios Examples Proof of concept</vt:lpstr>
      <vt:lpstr>Backup Slides -  Change Scenarios Examples Proof of concept</vt:lpstr>
      <vt:lpstr>Backup Slides -  Change Scenarios Examples Proof of concept</vt:lpstr>
      <vt:lpstr>Backup Slides -  BPMN CMMN and other alternatives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Philips Corporate PowerPoint Template</dc:title>
  <dc:subject/>
  <dc:creator>Konstantinos Chanioglou</dc:creator>
  <cp:keywords/>
  <dc:description/>
  <cp:lastModifiedBy>Chanioglou, Konstantinos</cp:lastModifiedBy>
  <cp:revision>6</cp:revision>
  <dcterms:created xsi:type="dcterms:W3CDTF">2025-07-08T21:42:04Z</dcterms:created>
  <dcterms:modified xsi:type="dcterms:W3CDTF">2025-07-19T21:06:24Z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2025-07-02T15:15:06</vt:lpwstr>
  </property>
  <property fmtid="{D5CDD505-2E9C-101B-9397-08002B2CF9AE}" pid="3" name="TemplafyTenantId">
    <vt:lpwstr>philips</vt:lpwstr>
  </property>
  <property fmtid="{D5CDD505-2E9C-101B-9397-08002B2CF9AE}" pid="4" name="TemplafyTemplateId">
    <vt:lpwstr>1219857514174875280</vt:lpwstr>
  </property>
  <property fmtid="{D5CDD505-2E9C-101B-9397-08002B2CF9AE}" pid="5" name="TemplafyUserProfileId">
    <vt:lpwstr>1068452777963814929</vt:lpwstr>
  </property>
  <property fmtid="{D5CDD505-2E9C-101B-9397-08002B2CF9AE}" pid="6" name="TemplafyFromBlank">
    <vt:bool>true</vt:bool>
  </property>
  <property fmtid="{D5CDD505-2E9C-101B-9397-08002B2CF9AE}" pid="7" name="ContentTypeId">
    <vt:lpwstr>0x010100543355F0A886234BB5774045912E6DDF</vt:lpwstr>
  </property>
</Properties>
</file>